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4"/>
  </p:sldMasterIdLst>
  <p:notesMasterIdLst>
    <p:notesMasterId r:id="rId52"/>
  </p:notesMasterIdLst>
  <p:handoutMasterIdLst>
    <p:handoutMasterId r:id="rId53"/>
  </p:handoutMasterIdLst>
  <p:sldIdLst>
    <p:sldId id="256" r:id="rId5"/>
    <p:sldId id="5241" r:id="rId6"/>
    <p:sldId id="5355" r:id="rId7"/>
    <p:sldId id="1502" r:id="rId8"/>
    <p:sldId id="1503" r:id="rId9"/>
    <p:sldId id="799" r:id="rId10"/>
    <p:sldId id="1496" r:id="rId11"/>
    <p:sldId id="5307" r:id="rId12"/>
    <p:sldId id="690" r:id="rId13"/>
    <p:sldId id="637" r:id="rId14"/>
    <p:sldId id="1523" r:id="rId15"/>
    <p:sldId id="291" r:id="rId16"/>
    <p:sldId id="299" r:id="rId17"/>
    <p:sldId id="5196" r:id="rId18"/>
    <p:sldId id="294" r:id="rId19"/>
    <p:sldId id="261" r:id="rId20"/>
    <p:sldId id="5254" r:id="rId21"/>
    <p:sldId id="5264" r:id="rId22"/>
    <p:sldId id="5265" r:id="rId23"/>
    <p:sldId id="5388" r:id="rId24"/>
    <p:sldId id="5590" r:id="rId25"/>
    <p:sldId id="5339" r:id="rId26"/>
    <p:sldId id="5340" r:id="rId27"/>
    <p:sldId id="5341" r:id="rId28"/>
    <p:sldId id="5348" r:id="rId29"/>
    <p:sldId id="1506" r:id="rId30"/>
    <p:sldId id="5596" r:id="rId31"/>
    <p:sldId id="5597" r:id="rId32"/>
    <p:sldId id="5598" r:id="rId33"/>
    <p:sldId id="5599" r:id="rId34"/>
    <p:sldId id="5600" r:id="rId35"/>
    <p:sldId id="5601" r:id="rId36"/>
    <p:sldId id="5376" r:id="rId37"/>
    <p:sldId id="5330" r:id="rId38"/>
    <p:sldId id="5607" r:id="rId39"/>
    <p:sldId id="5373" r:id="rId40"/>
    <p:sldId id="5604" r:id="rId41"/>
    <p:sldId id="5611" r:id="rId42"/>
    <p:sldId id="5393" r:id="rId43"/>
    <p:sldId id="5612" r:id="rId44"/>
    <p:sldId id="5336" r:id="rId45"/>
    <p:sldId id="5386" r:id="rId46"/>
    <p:sldId id="5608" r:id="rId47"/>
    <p:sldId id="5610" r:id="rId48"/>
    <p:sldId id="5578" r:id="rId49"/>
    <p:sldId id="5603" r:id="rId50"/>
    <p:sldId id="5606" r:id="rId51"/>
  </p:sldIdLst>
  <p:sldSz cx="12188825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888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9C2F"/>
    <a:srgbClr val="C59C27"/>
    <a:srgbClr val="D13940"/>
    <a:srgbClr val="EF9A1A"/>
    <a:srgbClr val="907262"/>
    <a:srgbClr val="B3CD1F"/>
    <a:srgbClr val="43B1E5"/>
    <a:srgbClr val="00B8BB"/>
    <a:srgbClr val="426FB6"/>
    <a:srgbClr val="13AA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43" autoAdjust="0"/>
    <p:restoredTop sz="95859" autoAdjust="0"/>
  </p:normalViewPr>
  <p:slideViewPr>
    <p:cSldViewPr snapToGrid="0" showGuides="1">
      <p:cViewPr varScale="1">
        <p:scale>
          <a:sx n="163" d="100"/>
          <a:sy n="163" d="100"/>
        </p:scale>
        <p:origin x="744" y="184"/>
      </p:cViewPr>
      <p:guideLst>
        <p:guide orient="horz" pos="888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5" d="100"/>
          <a:sy n="55" d="100"/>
        </p:scale>
        <p:origin x="-1472" y="-6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DEF0F9-A9EE-464C-B6C8-AB45C1C0C831}" type="doc">
      <dgm:prSet loTypeId="urn:microsoft.com/office/officeart/2005/8/layout/process1" loCatId="" qsTypeId="urn:microsoft.com/office/officeart/2005/8/quickstyle/simple1" qsCatId="simple" csTypeId="urn:microsoft.com/office/officeart/2005/8/colors/colorful4" csCatId="colorful" phldr="1"/>
      <dgm:spPr/>
    </dgm:pt>
    <dgm:pt modelId="{85BB8259-866F-D446-B012-80932E4E821F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Contributors submit package changes</a:t>
          </a:r>
        </a:p>
      </dgm:t>
    </dgm:pt>
    <dgm:pt modelId="{2F040C05-ED23-D248-A639-386FB1C03480}" type="parTrans" cxnId="{5E6ADB8D-77FD-0240-A078-B6AB3B8040C0}">
      <dgm:prSet/>
      <dgm:spPr/>
      <dgm:t>
        <a:bodyPr/>
        <a:lstStyle/>
        <a:p>
          <a:endParaRPr lang="en-US"/>
        </a:p>
      </dgm:t>
    </dgm:pt>
    <dgm:pt modelId="{8876C176-7B8A-EC44-A3D3-72889FDF032F}" type="sibTrans" cxnId="{5E6ADB8D-77FD-0240-A078-B6AB3B8040C0}">
      <dgm:prSet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endParaRPr lang="en-US"/>
        </a:p>
      </dgm:t>
    </dgm:pt>
    <dgm:pt modelId="{104081D2-3D7B-5947-A706-9CB01E34E1BD}">
      <dgm:prSet phldrT="[Text]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Maintainers review PRs</a:t>
          </a:r>
        </a:p>
      </dgm:t>
    </dgm:pt>
    <dgm:pt modelId="{60CE354F-D73C-F345-B302-480BC00244BE}" type="parTrans" cxnId="{BF400816-7123-FD4B-A0D2-C02C99239965}">
      <dgm:prSet/>
      <dgm:spPr/>
      <dgm:t>
        <a:bodyPr/>
        <a:lstStyle/>
        <a:p>
          <a:endParaRPr lang="en-US"/>
        </a:p>
      </dgm:t>
    </dgm:pt>
    <dgm:pt modelId="{F533590A-45F2-834F-95F5-DB26B40A5EDE}" type="sibTrans" cxnId="{BF400816-7123-FD4B-A0D2-C02C99239965}">
      <dgm:prSet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endParaRPr lang="en-US"/>
        </a:p>
      </dgm:t>
    </dgm:pt>
    <dgm:pt modelId="{0A7990AE-5AF4-EE4A-ABD0-6928AF3F717C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Rebuild and Sign</a:t>
          </a:r>
        </a:p>
      </dgm:t>
    </dgm:pt>
    <dgm:pt modelId="{3545E1A9-FCC2-6F4E-95C6-3E328F082B11}" type="parTrans" cxnId="{F958C68C-FF83-464B-805E-0A58EF4D3484}">
      <dgm:prSet/>
      <dgm:spPr/>
      <dgm:t>
        <a:bodyPr/>
        <a:lstStyle/>
        <a:p>
          <a:endParaRPr lang="en-US"/>
        </a:p>
      </dgm:t>
    </dgm:pt>
    <dgm:pt modelId="{79BEE3A3-8FC3-AF4C-BD47-9E340FA52A3E}" type="sibTrans" cxnId="{F958C68C-FF83-464B-805E-0A58EF4D3484}">
      <dgm:prSet/>
      <dgm:spPr/>
      <dgm:t>
        <a:bodyPr/>
        <a:lstStyle/>
        <a:p>
          <a:endParaRPr lang="en-US"/>
        </a:p>
      </dgm:t>
    </dgm:pt>
    <dgm:pt modelId="{986D6BB9-8F76-E642-90FC-1C3CE49C896A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Iterate on builds in PR</a:t>
          </a:r>
        </a:p>
      </dgm:t>
    </dgm:pt>
    <dgm:pt modelId="{0B73FC36-090E-5444-8ED9-D4C5F331F3A6}" type="parTrans" cxnId="{E3A5FA35-4BBF-3D43-B9D4-AA4D366B9DD9}">
      <dgm:prSet/>
      <dgm:spPr/>
      <dgm:t>
        <a:bodyPr/>
        <a:lstStyle/>
        <a:p>
          <a:endParaRPr lang="en-US"/>
        </a:p>
      </dgm:t>
    </dgm:pt>
    <dgm:pt modelId="{422A42C9-37E7-0547-916F-6343DD8591C6}" type="sibTrans" cxnId="{E3A5FA35-4BBF-3D43-B9D4-AA4D366B9DD9}">
      <dgm:prSet/>
      <dgm:spPr/>
      <dgm:t>
        <a:bodyPr/>
        <a:lstStyle/>
        <a:p>
          <a:endParaRPr lang="en-US"/>
        </a:p>
      </dgm:t>
    </dgm:pt>
    <dgm:pt modelId="{5C1A1F59-779C-8843-AF0F-70537296AA3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Caches prevent unnecessary rebuilds</a:t>
          </a:r>
        </a:p>
      </dgm:t>
    </dgm:pt>
    <dgm:pt modelId="{955346F8-28EA-104B-AA71-60E390D68735}" type="parTrans" cxnId="{762737A5-6BFC-D14B-BC29-0E3909492154}">
      <dgm:prSet/>
      <dgm:spPr/>
      <dgm:t>
        <a:bodyPr/>
        <a:lstStyle/>
        <a:p>
          <a:endParaRPr lang="en-US"/>
        </a:p>
      </dgm:t>
    </dgm:pt>
    <dgm:pt modelId="{407B0A68-3BC8-D94F-BD7C-3B57434DAF5A}" type="sibTrans" cxnId="{762737A5-6BFC-D14B-BC29-0E3909492154}">
      <dgm:prSet/>
      <dgm:spPr/>
      <dgm:t>
        <a:bodyPr/>
        <a:lstStyle/>
        <a:p>
          <a:endParaRPr lang="en-US"/>
        </a:p>
      </dgm:t>
    </dgm:pt>
    <dgm:pt modelId="{03A9DD14-EEAA-CA47-B5F0-512F2CFBA296}">
      <dgm:prSet phldrT="[Text]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Verify PR build succeeded</a:t>
          </a:r>
          <a:endParaRPr lang="en-US" dirty="0">
            <a:solidFill>
              <a:schemeClr val="tx1"/>
            </a:solidFill>
          </a:endParaRPr>
        </a:p>
      </dgm:t>
    </dgm:pt>
    <dgm:pt modelId="{2E3E0E6B-62D6-6446-9FAA-DBC5BB479116}" type="parTrans" cxnId="{44D1C201-B435-9D4B-A2D9-5566CE7B31ED}">
      <dgm:prSet/>
      <dgm:spPr/>
      <dgm:t>
        <a:bodyPr/>
        <a:lstStyle/>
        <a:p>
          <a:endParaRPr lang="en-US"/>
        </a:p>
      </dgm:t>
    </dgm:pt>
    <dgm:pt modelId="{15005164-C8D5-584C-9AE2-4DF688DA4B20}" type="sibTrans" cxnId="{44D1C201-B435-9D4B-A2D9-5566CE7B31ED}">
      <dgm:prSet/>
      <dgm:spPr/>
      <dgm:t>
        <a:bodyPr/>
        <a:lstStyle/>
        <a:p>
          <a:endParaRPr lang="en-US"/>
        </a:p>
      </dgm:t>
    </dgm:pt>
    <dgm:pt modelId="{01A934EE-B38A-AB44-ABF8-6F09E6637C3D}">
      <dgm:prSet phldrT="[Text]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Review package code</a:t>
          </a:r>
        </a:p>
      </dgm:t>
    </dgm:pt>
    <dgm:pt modelId="{7615D99C-C8CF-3A46-88BE-25FD33197E69}" type="sibTrans" cxnId="{191B4581-2525-DA45-818B-91F55ECCAB85}">
      <dgm:prSet/>
      <dgm:spPr/>
      <dgm:t>
        <a:bodyPr/>
        <a:lstStyle/>
        <a:p>
          <a:endParaRPr lang="en-US"/>
        </a:p>
      </dgm:t>
    </dgm:pt>
    <dgm:pt modelId="{456A948F-3F03-1F4E-9E77-BFA7C53FF6CA}" type="parTrans" cxnId="{191B4581-2525-DA45-818B-91F55ECCAB85}">
      <dgm:prSet/>
      <dgm:spPr/>
      <dgm:t>
        <a:bodyPr/>
        <a:lstStyle/>
        <a:p>
          <a:endParaRPr lang="en-US"/>
        </a:p>
      </dgm:t>
    </dgm:pt>
    <dgm:pt modelId="{8DA8E6F7-FFE6-B443-B7CA-4C3EE0124DD2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Protected signing runners</a:t>
          </a:r>
        </a:p>
      </dgm:t>
    </dgm:pt>
    <dgm:pt modelId="{B6818805-D39B-CD4D-891B-DBCD1B23379F}" type="parTrans" cxnId="{12799EDF-8649-3D4B-936F-1DE8C84EE99A}">
      <dgm:prSet/>
      <dgm:spPr/>
      <dgm:t>
        <a:bodyPr/>
        <a:lstStyle/>
        <a:p>
          <a:endParaRPr lang="en-US"/>
        </a:p>
      </dgm:t>
    </dgm:pt>
    <dgm:pt modelId="{E4B2C82C-6E31-EE42-ABBE-71580C4F94C1}" type="sibTrans" cxnId="{12799EDF-8649-3D4B-936F-1DE8C84EE99A}">
      <dgm:prSet/>
      <dgm:spPr/>
      <dgm:t>
        <a:bodyPr/>
        <a:lstStyle/>
        <a:p>
          <a:endParaRPr lang="en-US"/>
        </a:p>
      </dgm:t>
    </dgm:pt>
    <dgm:pt modelId="{C12BC96F-3A75-174E-B091-7AB3E84C21C4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Ephemeral keys</a:t>
          </a:r>
        </a:p>
      </dgm:t>
    </dgm:pt>
    <dgm:pt modelId="{8543EF76-EE63-7F4F-AB69-C77DD2E5E520}" type="parTrans" cxnId="{5E6AA0FF-E56E-0044-B8DB-EACF93827CE1}">
      <dgm:prSet/>
      <dgm:spPr/>
      <dgm:t>
        <a:bodyPr/>
        <a:lstStyle/>
        <a:p>
          <a:endParaRPr lang="en-US"/>
        </a:p>
      </dgm:t>
    </dgm:pt>
    <dgm:pt modelId="{3DADBC03-C354-5248-8849-0F669CAC2860}" type="sibTrans" cxnId="{5E6AA0FF-E56E-0044-B8DB-EACF93827CE1}">
      <dgm:prSet/>
      <dgm:spPr/>
      <dgm:t>
        <a:bodyPr/>
        <a:lstStyle/>
        <a:p>
          <a:endParaRPr lang="en-US"/>
        </a:p>
      </dgm:t>
    </dgm:pt>
    <dgm:pt modelId="{6010050E-C7AE-D14F-813C-FEDD9F82F809}">
      <dgm:prSet phldrT="[Text]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Merge to develop</a:t>
          </a:r>
        </a:p>
      </dgm:t>
    </dgm:pt>
    <dgm:pt modelId="{C5DFFC06-B72F-3D42-BE86-C99E2CD8D35F}" type="parTrans" cxnId="{46556B84-AEDB-FA40-80DF-702C73B4ED17}">
      <dgm:prSet/>
      <dgm:spPr/>
      <dgm:t>
        <a:bodyPr/>
        <a:lstStyle/>
        <a:p>
          <a:endParaRPr lang="en-US"/>
        </a:p>
      </dgm:t>
    </dgm:pt>
    <dgm:pt modelId="{6E625D78-F314-C645-9593-CAF2C1519FF0}" type="sibTrans" cxnId="{46556B84-AEDB-FA40-80DF-702C73B4ED17}">
      <dgm:prSet/>
      <dgm:spPr/>
      <dgm:t>
        <a:bodyPr/>
        <a:lstStyle/>
        <a:p>
          <a:endParaRPr lang="en-US"/>
        </a:p>
      </dgm:t>
    </dgm:pt>
    <dgm:pt modelId="{7480A7E3-8FCB-AA41-BC35-2BE1C45D939B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Published binaries built ONLY from approved code</a:t>
          </a:r>
        </a:p>
      </dgm:t>
    </dgm:pt>
    <dgm:pt modelId="{9D1711C3-DC22-2D46-BDB7-D25D64F02C35}" type="sibTrans" cxnId="{7BD62CDB-2E74-4249-9318-088CB32EE6CF}">
      <dgm:prSet/>
      <dgm:spPr/>
      <dgm:t>
        <a:bodyPr/>
        <a:lstStyle/>
        <a:p>
          <a:endParaRPr lang="en-US"/>
        </a:p>
      </dgm:t>
    </dgm:pt>
    <dgm:pt modelId="{4ACD9395-1F97-F64D-9C64-DDE9F9F40574}" type="parTrans" cxnId="{7BD62CDB-2E74-4249-9318-088CB32EE6CF}">
      <dgm:prSet/>
      <dgm:spPr/>
      <dgm:t>
        <a:bodyPr/>
        <a:lstStyle/>
        <a:p>
          <a:endParaRPr lang="en-US"/>
        </a:p>
      </dgm:t>
    </dgm:pt>
    <dgm:pt modelId="{6E91F027-6005-4643-9763-B4D4C0E031DF}" type="pres">
      <dgm:prSet presAssocID="{DADEF0F9-A9EE-464C-B6C8-AB45C1C0C831}" presName="Name0" presStyleCnt="0">
        <dgm:presLayoutVars>
          <dgm:dir/>
          <dgm:resizeHandles val="exact"/>
        </dgm:presLayoutVars>
      </dgm:prSet>
      <dgm:spPr/>
    </dgm:pt>
    <dgm:pt modelId="{3683F314-E273-9745-A9F2-12999BF5FE0A}" type="pres">
      <dgm:prSet presAssocID="{85BB8259-866F-D446-B012-80932E4E821F}" presName="node" presStyleLbl="node1" presStyleIdx="0" presStyleCnt="3">
        <dgm:presLayoutVars>
          <dgm:bulletEnabled val="1"/>
        </dgm:presLayoutVars>
      </dgm:prSet>
      <dgm:spPr/>
    </dgm:pt>
    <dgm:pt modelId="{A8ABA239-2905-5B4C-915D-D4139733068F}" type="pres">
      <dgm:prSet presAssocID="{8876C176-7B8A-EC44-A3D3-72889FDF032F}" presName="sibTrans" presStyleLbl="sibTrans2D1" presStyleIdx="0" presStyleCnt="2"/>
      <dgm:spPr/>
    </dgm:pt>
    <dgm:pt modelId="{11893DF0-E0AA-6D45-BD4B-30FC560BC6F4}" type="pres">
      <dgm:prSet presAssocID="{8876C176-7B8A-EC44-A3D3-72889FDF032F}" presName="connectorText" presStyleLbl="sibTrans2D1" presStyleIdx="0" presStyleCnt="2"/>
      <dgm:spPr/>
    </dgm:pt>
    <dgm:pt modelId="{1A87CDE5-367E-164B-B32D-6239CE5C91E3}" type="pres">
      <dgm:prSet presAssocID="{104081D2-3D7B-5947-A706-9CB01E34E1BD}" presName="node" presStyleLbl="node1" presStyleIdx="1" presStyleCnt="3" custScaleX="111896">
        <dgm:presLayoutVars>
          <dgm:bulletEnabled val="1"/>
        </dgm:presLayoutVars>
      </dgm:prSet>
      <dgm:spPr/>
    </dgm:pt>
    <dgm:pt modelId="{88E6E583-07A9-D949-9E8A-965E8E97382D}" type="pres">
      <dgm:prSet presAssocID="{F533590A-45F2-834F-95F5-DB26B40A5EDE}" presName="sibTrans" presStyleLbl="sibTrans2D1" presStyleIdx="1" presStyleCnt="2"/>
      <dgm:spPr/>
    </dgm:pt>
    <dgm:pt modelId="{1A6F41CE-733D-3142-A842-4CCD453321C1}" type="pres">
      <dgm:prSet presAssocID="{F533590A-45F2-834F-95F5-DB26B40A5EDE}" presName="connectorText" presStyleLbl="sibTrans2D1" presStyleIdx="1" presStyleCnt="2"/>
      <dgm:spPr/>
    </dgm:pt>
    <dgm:pt modelId="{CE49BF55-B3CF-4046-93A4-9EB1CC7B20ED}" type="pres">
      <dgm:prSet presAssocID="{0A7990AE-5AF4-EE4A-ABD0-6928AF3F717C}" presName="node" presStyleLbl="node1" presStyleIdx="2" presStyleCnt="3">
        <dgm:presLayoutVars>
          <dgm:bulletEnabled val="1"/>
        </dgm:presLayoutVars>
      </dgm:prSet>
      <dgm:spPr/>
    </dgm:pt>
  </dgm:ptLst>
  <dgm:cxnLst>
    <dgm:cxn modelId="{871C5701-34F4-854B-8BC2-17A35BD64190}" type="presOf" srcId="{DADEF0F9-A9EE-464C-B6C8-AB45C1C0C831}" destId="{6E91F027-6005-4643-9763-B4D4C0E031DF}" srcOrd="0" destOrd="0" presId="urn:microsoft.com/office/officeart/2005/8/layout/process1"/>
    <dgm:cxn modelId="{44D1C201-B435-9D4B-A2D9-5566CE7B31ED}" srcId="{104081D2-3D7B-5947-A706-9CB01E34E1BD}" destId="{03A9DD14-EEAA-CA47-B5F0-512F2CFBA296}" srcOrd="0" destOrd="0" parTransId="{2E3E0E6B-62D6-6446-9FAA-DBC5BB479116}" sibTransId="{15005164-C8D5-584C-9AE2-4DF688DA4B20}"/>
    <dgm:cxn modelId="{BF400816-7123-FD4B-A0D2-C02C99239965}" srcId="{DADEF0F9-A9EE-464C-B6C8-AB45C1C0C831}" destId="{104081D2-3D7B-5947-A706-9CB01E34E1BD}" srcOrd="1" destOrd="0" parTransId="{60CE354F-D73C-F345-B302-480BC00244BE}" sibTransId="{F533590A-45F2-834F-95F5-DB26B40A5EDE}"/>
    <dgm:cxn modelId="{61D91519-B01B-CD48-98F3-64852FB5320F}" type="presOf" srcId="{F533590A-45F2-834F-95F5-DB26B40A5EDE}" destId="{1A6F41CE-733D-3142-A842-4CCD453321C1}" srcOrd="1" destOrd="0" presId="urn:microsoft.com/office/officeart/2005/8/layout/process1"/>
    <dgm:cxn modelId="{5A91971C-8DB8-1D4F-B54C-1EC7C4D2B2F6}" type="presOf" srcId="{8DA8E6F7-FFE6-B443-B7CA-4C3EE0124DD2}" destId="{CE49BF55-B3CF-4046-93A4-9EB1CC7B20ED}" srcOrd="0" destOrd="2" presId="urn:microsoft.com/office/officeart/2005/8/layout/process1"/>
    <dgm:cxn modelId="{2FF15321-5725-774F-B8F3-71110DE26039}" type="presOf" srcId="{7480A7E3-8FCB-AA41-BC35-2BE1C45D939B}" destId="{CE49BF55-B3CF-4046-93A4-9EB1CC7B20ED}" srcOrd="0" destOrd="1" presId="urn:microsoft.com/office/officeart/2005/8/layout/process1"/>
    <dgm:cxn modelId="{0764F026-C010-4747-9DCC-1E232E1FE2DE}" type="presOf" srcId="{5C1A1F59-779C-8843-AF0F-70537296AA3B}" destId="{3683F314-E273-9745-A9F2-12999BF5FE0A}" srcOrd="0" destOrd="2" presId="urn:microsoft.com/office/officeart/2005/8/layout/process1"/>
    <dgm:cxn modelId="{AC494A2E-ECEB-AB4F-A810-1D0E7DC5DBAC}" type="presOf" srcId="{6010050E-C7AE-D14F-813C-FEDD9F82F809}" destId="{1A87CDE5-367E-164B-B32D-6239CE5C91E3}" srcOrd="0" destOrd="3" presId="urn:microsoft.com/office/officeart/2005/8/layout/process1"/>
    <dgm:cxn modelId="{E3A5FA35-4BBF-3D43-B9D4-AA4D366B9DD9}" srcId="{85BB8259-866F-D446-B012-80932E4E821F}" destId="{986D6BB9-8F76-E642-90FC-1C3CE49C896A}" srcOrd="0" destOrd="0" parTransId="{0B73FC36-090E-5444-8ED9-D4C5F331F3A6}" sibTransId="{422A42C9-37E7-0547-916F-6343DD8591C6}"/>
    <dgm:cxn modelId="{E26A8040-27AC-4148-85F7-91E4A6330F2E}" type="presOf" srcId="{F533590A-45F2-834F-95F5-DB26B40A5EDE}" destId="{88E6E583-07A9-D949-9E8A-965E8E97382D}" srcOrd="0" destOrd="0" presId="urn:microsoft.com/office/officeart/2005/8/layout/process1"/>
    <dgm:cxn modelId="{127F9057-9B83-1A43-9143-26DC53D925CE}" type="presOf" srcId="{8876C176-7B8A-EC44-A3D3-72889FDF032F}" destId="{A8ABA239-2905-5B4C-915D-D4139733068F}" srcOrd="0" destOrd="0" presId="urn:microsoft.com/office/officeart/2005/8/layout/process1"/>
    <dgm:cxn modelId="{55176463-ABC2-4D4F-8806-3503CD96AEF3}" type="presOf" srcId="{03A9DD14-EEAA-CA47-B5F0-512F2CFBA296}" destId="{1A87CDE5-367E-164B-B32D-6239CE5C91E3}" srcOrd="0" destOrd="1" presId="urn:microsoft.com/office/officeart/2005/8/layout/process1"/>
    <dgm:cxn modelId="{191B4581-2525-DA45-818B-91F55ECCAB85}" srcId="{104081D2-3D7B-5947-A706-9CB01E34E1BD}" destId="{01A934EE-B38A-AB44-ABF8-6F09E6637C3D}" srcOrd="1" destOrd="0" parTransId="{456A948F-3F03-1F4E-9E77-BFA7C53FF6CA}" sibTransId="{7615D99C-C8CF-3A46-88BE-25FD33197E69}"/>
    <dgm:cxn modelId="{46556B84-AEDB-FA40-80DF-702C73B4ED17}" srcId="{104081D2-3D7B-5947-A706-9CB01E34E1BD}" destId="{6010050E-C7AE-D14F-813C-FEDD9F82F809}" srcOrd="2" destOrd="0" parTransId="{C5DFFC06-B72F-3D42-BE86-C99E2CD8D35F}" sibTransId="{6E625D78-F314-C645-9593-CAF2C1519FF0}"/>
    <dgm:cxn modelId="{F958C68C-FF83-464B-805E-0A58EF4D3484}" srcId="{DADEF0F9-A9EE-464C-B6C8-AB45C1C0C831}" destId="{0A7990AE-5AF4-EE4A-ABD0-6928AF3F717C}" srcOrd="2" destOrd="0" parTransId="{3545E1A9-FCC2-6F4E-95C6-3E328F082B11}" sibTransId="{79BEE3A3-8FC3-AF4C-BD47-9E340FA52A3E}"/>
    <dgm:cxn modelId="{5E6ADB8D-77FD-0240-A078-B6AB3B8040C0}" srcId="{DADEF0F9-A9EE-464C-B6C8-AB45C1C0C831}" destId="{85BB8259-866F-D446-B012-80932E4E821F}" srcOrd="0" destOrd="0" parTransId="{2F040C05-ED23-D248-A639-386FB1C03480}" sibTransId="{8876C176-7B8A-EC44-A3D3-72889FDF032F}"/>
    <dgm:cxn modelId="{F7358797-E793-AE4E-A7AC-4025662CDC9A}" type="presOf" srcId="{104081D2-3D7B-5947-A706-9CB01E34E1BD}" destId="{1A87CDE5-367E-164B-B32D-6239CE5C91E3}" srcOrd="0" destOrd="0" presId="urn:microsoft.com/office/officeart/2005/8/layout/process1"/>
    <dgm:cxn modelId="{762737A5-6BFC-D14B-BC29-0E3909492154}" srcId="{85BB8259-866F-D446-B012-80932E4E821F}" destId="{5C1A1F59-779C-8843-AF0F-70537296AA3B}" srcOrd="1" destOrd="0" parTransId="{955346F8-28EA-104B-AA71-60E390D68735}" sibTransId="{407B0A68-3BC8-D94F-BD7C-3B57434DAF5A}"/>
    <dgm:cxn modelId="{C3CB8ECA-7231-9E48-A9E6-A9D89687B06D}" type="presOf" srcId="{85BB8259-866F-D446-B012-80932E4E821F}" destId="{3683F314-E273-9745-A9F2-12999BF5FE0A}" srcOrd="0" destOrd="0" presId="urn:microsoft.com/office/officeart/2005/8/layout/process1"/>
    <dgm:cxn modelId="{0979F8DA-F9D6-C441-8EEE-6E466D20F22A}" type="presOf" srcId="{0A7990AE-5AF4-EE4A-ABD0-6928AF3F717C}" destId="{CE49BF55-B3CF-4046-93A4-9EB1CC7B20ED}" srcOrd="0" destOrd="0" presId="urn:microsoft.com/office/officeart/2005/8/layout/process1"/>
    <dgm:cxn modelId="{7BD62CDB-2E74-4249-9318-088CB32EE6CF}" srcId="{0A7990AE-5AF4-EE4A-ABD0-6928AF3F717C}" destId="{7480A7E3-8FCB-AA41-BC35-2BE1C45D939B}" srcOrd="0" destOrd="0" parTransId="{4ACD9395-1F97-F64D-9C64-DDE9F9F40574}" sibTransId="{9D1711C3-DC22-2D46-BDB7-D25D64F02C35}"/>
    <dgm:cxn modelId="{8D7DBBDC-6AEE-4B4A-A719-1C1C04E0D2CF}" type="presOf" srcId="{C12BC96F-3A75-174E-B091-7AB3E84C21C4}" destId="{CE49BF55-B3CF-4046-93A4-9EB1CC7B20ED}" srcOrd="0" destOrd="3" presId="urn:microsoft.com/office/officeart/2005/8/layout/process1"/>
    <dgm:cxn modelId="{12799EDF-8649-3D4B-936F-1DE8C84EE99A}" srcId="{0A7990AE-5AF4-EE4A-ABD0-6928AF3F717C}" destId="{8DA8E6F7-FFE6-B443-B7CA-4C3EE0124DD2}" srcOrd="1" destOrd="0" parTransId="{B6818805-D39B-CD4D-891B-DBCD1B23379F}" sibTransId="{E4B2C82C-6E31-EE42-ABBE-71580C4F94C1}"/>
    <dgm:cxn modelId="{A74812F2-7BB3-2D41-9BFB-8FEB3119541B}" type="presOf" srcId="{8876C176-7B8A-EC44-A3D3-72889FDF032F}" destId="{11893DF0-E0AA-6D45-BD4B-30FC560BC6F4}" srcOrd="1" destOrd="0" presId="urn:microsoft.com/office/officeart/2005/8/layout/process1"/>
    <dgm:cxn modelId="{783D74F2-5159-E045-ACE5-F1F226CDD9E9}" type="presOf" srcId="{01A934EE-B38A-AB44-ABF8-6F09E6637C3D}" destId="{1A87CDE5-367E-164B-B32D-6239CE5C91E3}" srcOrd="0" destOrd="2" presId="urn:microsoft.com/office/officeart/2005/8/layout/process1"/>
    <dgm:cxn modelId="{48DABDF8-EB86-A748-8D6A-0E801DD8EB79}" type="presOf" srcId="{986D6BB9-8F76-E642-90FC-1C3CE49C896A}" destId="{3683F314-E273-9745-A9F2-12999BF5FE0A}" srcOrd="0" destOrd="1" presId="urn:microsoft.com/office/officeart/2005/8/layout/process1"/>
    <dgm:cxn modelId="{5E6AA0FF-E56E-0044-B8DB-EACF93827CE1}" srcId="{0A7990AE-5AF4-EE4A-ABD0-6928AF3F717C}" destId="{C12BC96F-3A75-174E-B091-7AB3E84C21C4}" srcOrd="2" destOrd="0" parTransId="{8543EF76-EE63-7F4F-AB69-C77DD2E5E520}" sibTransId="{3DADBC03-C354-5248-8849-0F669CAC2860}"/>
    <dgm:cxn modelId="{56B958F7-FC67-9C45-9B13-6D1E51C6DDA8}" type="presParOf" srcId="{6E91F027-6005-4643-9763-B4D4C0E031DF}" destId="{3683F314-E273-9745-A9F2-12999BF5FE0A}" srcOrd="0" destOrd="0" presId="urn:microsoft.com/office/officeart/2005/8/layout/process1"/>
    <dgm:cxn modelId="{1BC8CAC2-532E-6B4E-B54D-37BC224BA5D3}" type="presParOf" srcId="{6E91F027-6005-4643-9763-B4D4C0E031DF}" destId="{A8ABA239-2905-5B4C-915D-D4139733068F}" srcOrd="1" destOrd="0" presId="urn:microsoft.com/office/officeart/2005/8/layout/process1"/>
    <dgm:cxn modelId="{D0403424-3554-3441-8357-A44A59D411E6}" type="presParOf" srcId="{A8ABA239-2905-5B4C-915D-D4139733068F}" destId="{11893DF0-E0AA-6D45-BD4B-30FC560BC6F4}" srcOrd="0" destOrd="0" presId="urn:microsoft.com/office/officeart/2005/8/layout/process1"/>
    <dgm:cxn modelId="{B008FCBD-8C74-E041-8C29-9EC13A43E5E5}" type="presParOf" srcId="{6E91F027-6005-4643-9763-B4D4C0E031DF}" destId="{1A87CDE5-367E-164B-B32D-6239CE5C91E3}" srcOrd="2" destOrd="0" presId="urn:microsoft.com/office/officeart/2005/8/layout/process1"/>
    <dgm:cxn modelId="{F938A57F-E2ED-234B-A405-E12105B805A0}" type="presParOf" srcId="{6E91F027-6005-4643-9763-B4D4C0E031DF}" destId="{88E6E583-07A9-D949-9E8A-965E8E97382D}" srcOrd="3" destOrd="0" presId="urn:microsoft.com/office/officeart/2005/8/layout/process1"/>
    <dgm:cxn modelId="{4057B80B-BCCF-7B4F-911D-181B8277A1C1}" type="presParOf" srcId="{88E6E583-07A9-D949-9E8A-965E8E97382D}" destId="{1A6F41CE-733D-3142-A842-4CCD453321C1}" srcOrd="0" destOrd="0" presId="urn:microsoft.com/office/officeart/2005/8/layout/process1"/>
    <dgm:cxn modelId="{DE9F1173-33F8-434C-AA40-4E3EDDE21121}" type="presParOf" srcId="{6E91F027-6005-4643-9763-B4D4C0E031DF}" destId="{CE49BF55-B3CF-4046-93A4-9EB1CC7B20E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3F314-E273-9745-A9F2-12999BF5FE0A}">
      <dsp:nvSpPr>
        <dsp:cNvPr id="0" name=""/>
        <dsp:cNvSpPr/>
      </dsp:nvSpPr>
      <dsp:spPr>
        <a:xfrm>
          <a:off x="6657" y="234740"/>
          <a:ext cx="3017993" cy="1810796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Contributors submit package changes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solidFill>
                <a:schemeClr val="tx1"/>
              </a:solidFill>
            </a:rPr>
            <a:t>Iterate on builds in PR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solidFill>
                <a:schemeClr val="tx1"/>
              </a:solidFill>
            </a:rPr>
            <a:t>Caches prevent unnecessary rebuilds</a:t>
          </a:r>
        </a:p>
      </dsp:txBody>
      <dsp:txXfrm>
        <a:off x="59693" y="287776"/>
        <a:ext cx="2911921" cy="1704724"/>
      </dsp:txXfrm>
    </dsp:sp>
    <dsp:sp modelId="{A8ABA239-2905-5B4C-915D-D4139733068F}">
      <dsp:nvSpPr>
        <dsp:cNvPr id="0" name=""/>
        <dsp:cNvSpPr/>
      </dsp:nvSpPr>
      <dsp:spPr>
        <a:xfrm>
          <a:off x="3326450" y="765907"/>
          <a:ext cx="639814" cy="7484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3326450" y="915599"/>
        <a:ext cx="447870" cy="449078"/>
      </dsp:txXfrm>
    </dsp:sp>
    <dsp:sp modelId="{1A87CDE5-367E-164B-B32D-6239CE5C91E3}">
      <dsp:nvSpPr>
        <dsp:cNvPr id="0" name=""/>
        <dsp:cNvSpPr/>
      </dsp:nvSpPr>
      <dsp:spPr>
        <a:xfrm>
          <a:off x="4231848" y="234740"/>
          <a:ext cx="3377014" cy="1810796"/>
        </a:xfrm>
        <a:prstGeom prst="roundRect">
          <a:avLst>
            <a:gd name="adj" fmla="val 10000"/>
          </a:avLst>
        </a:prstGeom>
        <a:solidFill>
          <a:schemeClr val="tx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Maintainers review PRs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>
              <a:solidFill>
                <a:schemeClr val="tx1"/>
              </a:solidFill>
            </a:rPr>
            <a:t>Verify PR build succeeded</a:t>
          </a:r>
          <a:endParaRPr lang="en-US" sz="1700" kern="1200" dirty="0">
            <a:solidFill>
              <a:schemeClr val="tx1"/>
            </a:solidFill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solidFill>
                <a:schemeClr val="tx1"/>
              </a:solidFill>
            </a:rPr>
            <a:t>Review package code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solidFill>
                <a:schemeClr val="tx1"/>
              </a:solidFill>
            </a:rPr>
            <a:t>Merge to develop</a:t>
          </a:r>
        </a:p>
      </dsp:txBody>
      <dsp:txXfrm>
        <a:off x="4284884" y="287776"/>
        <a:ext cx="3270942" cy="1704724"/>
      </dsp:txXfrm>
    </dsp:sp>
    <dsp:sp modelId="{88E6E583-07A9-D949-9E8A-965E8E97382D}">
      <dsp:nvSpPr>
        <dsp:cNvPr id="0" name=""/>
        <dsp:cNvSpPr/>
      </dsp:nvSpPr>
      <dsp:spPr>
        <a:xfrm>
          <a:off x="7910661" y="765907"/>
          <a:ext cx="639814" cy="7484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910661" y="915599"/>
        <a:ext cx="447870" cy="449078"/>
      </dsp:txXfrm>
    </dsp:sp>
    <dsp:sp modelId="{CE49BF55-B3CF-4046-93A4-9EB1CC7B20ED}">
      <dsp:nvSpPr>
        <dsp:cNvPr id="0" name=""/>
        <dsp:cNvSpPr/>
      </dsp:nvSpPr>
      <dsp:spPr>
        <a:xfrm>
          <a:off x="8816060" y="234740"/>
          <a:ext cx="3017993" cy="1810796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Rebuild and Sign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solidFill>
                <a:schemeClr val="tx1"/>
              </a:solidFill>
            </a:rPr>
            <a:t>Published binaries built ONLY from approved code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solidFill>
                <a:schemeClr val="tx1"/>
              </a:solidFill>
            </a:rPr>
            <a:t>Protected signing runners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solidFill>
                <a:schemeClr val="tx1"/>
              </a:solidFill>
            </a:rPr>
            <a:t>Ephemeral keys</a:t>
          </a:r>
        </a:p>
      </dsp:txBody>
      <dsp:txXfrm>
        <a:off x="8869096" y="287776"/>
        <a:ext cx="2911921" cy="17047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42F42-2CE9-4E35-95C1-410DC08A50B1}" type="datetimeFigureOut">
              <a:rPr lang="en-US" smtClean="0"/>
              <a:t>8/2/22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2E89A-4FDF-4617-8DDF-BE2769EE8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619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82904-F315-4730-8D91-37D99E141A6F}" type="datetimeFigureOut">
              <a:rPr lang="en-US" smtClean="0"/>
              <a:t>8/2/22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672D7-8E2D-4611-973D-F4591A707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57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23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34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FD3CF7-ECE3-B945-9C4D-7B6A5D8E74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984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FD3CF7-ECE3-B945-9C4D-7B6A5D8E7448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4324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C0E607DB-7AA2-4ABE-BC8D-42609C0766E0}" type="slidenum">
              <a:rPr lang="en-US" sz="1400" b="0" strike="noStrike" spc="-1" smtClean="0">
                <a:latin typeface="Times New Roman"/>
              </a:rPr>
              <a:t>11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16445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191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497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F095A-F86B-4B29-8A9F-DF3D3D1F3E2A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9878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2177C6-060C-4445-8C10-ADA6D3CE5F74}"/>
              </a:ext>
            </a:extLst>
          </p:cNvPr>
          <p:cNvSpPr/>
          <p:nvPr userDrawn="1"/>
        </p:nvSpPr>
        <p:spPr>
          <a:xfrm>
            <a:off x="0" y="6186396"/>
            <a:ext cx="12188825" cy="6716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>
                <a:ln>
                  <a:noFill/>
                </a:ln>
                <a:solidFill>
                  <a:schemeClr val="bg1"/>
                </a:solidFill>
              </a:rPr>
              <a:t>exascaleproject.org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177633" y="503144"/>
            <a:ext cx="8292316" cy="1030930"/>
          </a:xfrm>
        </p:spPr>
        <p:txBody>
          <a:bodyPr anchor="b"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49" y="483164"/>
            <a:ext cx="2050840" cy="9354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921" y="6322747"/>
            <a:ext cx="2409477" cy="4010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0693"/>
          <a:stretch/>
        </p:blipFill>
        <p:spPr>
          <a:xfrm>
            <a:off x="10204521" y="6307740"/>
            <a:ext cx="1367541" cy="428915"/>
          </a:xfrm>
          <a:prstGeom prst="rect">
            <a:avLst/>
          </a:prstGeom>
        </p:spPr>
      </p:pic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C432A180-7341-4E28-8C2B-73F9AB53D13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20" y="1848659"/>
            <a:ext cx="2108499" cy="914400"/>
          </a:xfrm>
          <a:prstGeom prst="rect">
            <a:avLst/>
          </a:prstGeom>
        </p:spPr>
      </p:pic>
      <p:pic>
        <p:nvPicPr>
          <p:cNvPr id="13" name="Picture 2" descr="https://licensebuttons.net/l/by/4.0/88x31.png">
            <a:extLst>
              <a:ext uri="{FF2B5EF4-FFF2-40B4-BE49-F238E27FC236}">
                <a16:creationId xmlns:a16="http://schemas.microsoft.com/office/drawing/2014/main" id="{FAFD7D99-41CA-4FD0-9396-9C5659F2204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69" y="5841262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022D1C-99FF-490C-8690-D8081D33C0AF}"/>
              </a:ext>
            </a:extLst>
          </p:cNvPr>
          <p:cNvSpPr txBox="1"/>
          <p:nvPr userDrawn="1"/>
        </p:nvSpPr>
        <p:spPr>
          <a:xfrm>
            <a:off x="1810964" y="5776533"/>
            <a:ext cx="117111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/>
              <a:t>See slide 2 for license details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54CDC7-44CF-4751-9869-0265C8E0184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11" y="3189686"/>
            <a:ext cx="2109916" cy="905256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6372F2-F09E-4139-B638-4F1B290B77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335896" y="5913283"/>
            <a:ext cx="2852929" cy="262814"/>
          </a:xfrm>
        </p:spPr>
        <p:txBody>
          <a:bodyPr/>
          <a:lstStyle>
            <a:lvl1pPr marL="0" indent="0" algn="r">
              <a:buNone/>
              <a:defRPr sz="1200"/>
            </a:lvl1pPr>
          </a:lstStyle>
          <a:p>
            <a:pPr lvl="0"/>
            <a:r>
              <a:rPr lang="en-US" dirty="0"/>
              <a:t>R&amp;R number (if required)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A08ED72-5D36-44C1-A3D6-C72E158E1F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76924" y="2085870"/>
            <a:ext cx="2427268" cy="424732"/>
          </a:xfrm>
        </p:spPr>
        <p:txBody>
          <a:bodyPr wrap="none">
            <a:spAutoFit/>
          </a:bodyPr>
          <a:lstStyle>
            <a:lvl1pPr marL="0" indent="0">
              <a:buNone/>
              <a:defRPr u="sng"/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C2C5E0-3F9A-4B6C-82C6-FEE7176DA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7411" y="2134517"/>
            <a:ext cx="1690167" cy="376085"/>
          </a:xfrm>
        </p:spPr>
        <p:txBody>
          <a:bodyPr>
            <a:sp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(pronouns)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EE16D41-009C-4DB1-A6DF-FEBADC8C34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76924" y="2459716"/>
            <a:ext cx="8292315" cy="369332"/>
          </a:xfrm>
        </p:spPr>
        <p:txBody>
          <a:bodyPr wrap="square">
            <a:sp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Long affiliation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8E791C6E-DB06-44D1-AB4E-AA0EF8215F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6925" y="3161813"/>
            <a:ext cx="8292316" cy="369332"/>
          </a:xfrm>
        </p:spPr>
        <p:txBody>
          <a:bodyPr wrap="square">
            <a:sp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Tutorial title @ Venue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A4CD3CE-55B5-4132-9AC3-B94506768C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76924" y="3792588"/>
            <a:ext cx="8292316" cy="646331"/>
          </a:xfrm>
        </p:spPr>
        <p:txBody>
          <a:bodyPr wrap="square">
            <a:spAutoFit/>
          </a:bodyPr>
          <a:lstStyle>
            <a:lvl1pPr marL="0" indent="0">
              <a:buNone/>
              <a:defRPr sz="2000"/>
            </a:lvl1pPr>
          </a:lstStyle>
          <a:p>
            <a:pPr>
              <a:spcBef>
                <a:spcPts val="2800"/>
              </a:spcBef>
            </a:pPr>
            <a:r>
              <a:rPr lang="en-US" sz="2000" dirty="0"/>
              <a:t>Contributors: Contributor Name (short affiliation), … in alphabetical order</a:t>
            </a:r>
          </a:p>
        </p:txBody>
      </p:sp>
    </p:spTree>
    <p:extLst>
      <p:ext uri="{BB962C8B-B14F-4D97-AF65-F5344CB8AC3E}">
        <p14:creationId xmlns:p14="http://schemas.microsoft.com/office/powerpoint/2010/main" val="4107341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450" y="230018"/>
            <a:ext cx="11655564" cy="908221"/>
          </a:xfrm>
        </p:spPr>
        <p:txBody>
          <a:bodyPr/>
          <a:lstStyle>
            <a:lvl1pPr>
              <a:lnSpc>
                <a:spcPct val="90000"/>
              </a:lnSpc>
              <a:defRPr sz="29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50" y="1450072"/>
            <a:ext cx="11655564" cy="4610100"/>
          </a:xfrm>
        </p:spPr>
        <p:txBody>
          <a:bodyPr/>
          <a:lstStyle>
            <a:lvl1pPr marL="228531" indent="-228531">
              <a:spcBef>
                <a:spcPts val="1799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  <a:defRPr lang="en-US" sz="1999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329" indent="-228531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tabLst/>
              <a:defRPr sz="1799">
                <a:latin typeface="+mn-lt"/>
                <a:cs typeface="Arial" panose="020B0604020202020204" pitchFamily="34" charset="0"/>
              </a:defRPr>
            </a:lvl2pPr>
            <a:lvl3pPr marL="856993" indent="-171399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sz="1600"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280" indent="-222183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60435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with side-text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20939" y="1436689"/>
            <a:ext cx="5289950" cy="4881532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2163881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4_Title and Conten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609441" y="1441525"/>
            <a:ext cx="10969943" cy="4906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402" lvl="0" indent="-440124" algn="l">
              <a:spcBef>
                <a:spcPts val="1866"/>
              </a:spcBef>
              <a:spcAft>
                <a:spcPts val="0"/>
              </a:spcAft>
              <a:buSzPts val="1600"/>
              <a:buChar char="▪"/>
              <a:defRPr/>
            </a:lvl1pPr>
            <a:lvl2pPr marL="1218804" lvl="1" indent="-42319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—"/>
              <a:defRPr/>
            </a:lvl2pPr>
            <a:lvl3pPr marL="1828205" lvl="2" indent="-40626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marL="2437607" lvl="3" indent="-40626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4pPr>
            <a:lvl5pPr marL="3047010" lvl="4" indent="-40626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marL="3656412" lvl="5" indent="-423196" algn="l">
              <a:spcBef>
                <a:spcPts val="400"/>
              </a:spcBef>
              <a:spcAft>
                <a:spcPts val="0"/>
              </a:spcAft>
              <a:buSzPts val="1400"/>
              <a:buChar char="●"/>
              <a:defRPr/>
            </a:lvl6pPr>
            <a:lvl7pPr marL="4265813" lvl="6" indent="-423196" algn="l">
              <a:spcBef>
                <a:spcPts val="400"/>
              </a:spcBef>
              <a:spcAft>
                <a:spcPts val="0"/>
              </a:spcAft>
              <a:buSzPts val="1400"/>
              <a:buChar char="●"/>
              <a:defRPr/>
            </a:lvl7pPr>
            <a:lvl8pPr marL="4875215" lvl="7" indent="-423196" algn="l">
              <a:spcBef>
                <a:spcPts val="400"/>
              </a:spcBef>
              <a:spcAft>
                <a:spcPts val="0"/>
              </a:spcAft>
              <a:buSzPts val="1400"/>
              <a:buChar char="●"/>
              <a:defRPr/>
            </a:lvl8pPr>
            <a:lvl9pPr marL="5484617" lvl="8" indent="-423196" algn="l">
              <a:spcBef>
                <a:spcPts val="400"/>
              </a:spcBef>
              <a:spcAft>
                <a:spcPts val="0"/>
              </a:spcAft>
              <a:buSzPts val="1400"/>
              <a:buChar char="●"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609441" y="219514"/>
            <a:ext cx="10969943" cy="1008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342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3530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EE845FF-FE6B-4C05-AD90-73F7E80975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88825" cy="3429001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853B16-5BA4-4AF0-8A80-CD86D6EAD828}"/>
              </a:ext>
            </a:extLst>
          </p:cNvPr>
          <p:cNvSpPr/>
          <p:nvPr/>
        </p:nvSpPr>
        <p:spPr>
          <a:xfrm>
            <a:off x="0" y="188011"/>
            <a:ext cx="12188825" cy="3429001"/>
          </a:xfrm>
          <a:prstGeom prst="rect">
            <a:avLst/>
          </a:prstGeom>
          <a:gradFill>
            <a:gsLst>
              <a:gs pos="25000">
                <a:srgbClr val="0E5B82"/>
              </a:gs>
              <a:gs pos="2000">
                <a:srgbClr val="06456F"/>
              </a:gs>
              <a:gs pos="100000">
                <a:schemeClr val="accent3">
                  <a:alpha val="0"/>
                </a:schemeClr>
              </a:gs>
            </a:gsLst>
            <a:lin ang="0" scaled="1"/>
          </a:gra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82832" rIns="182832" bIns="1828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450" y="100854"/>
            <a:ext cx="7913214" cy="2489947"/>
          </a:xfrm>
        </p:spPr>
        <p:txBody>
          <a:bodyPr anchor="b"/>
          <a:lstStyle>
            <a:lvl1pPr algn="l">
              <a:defRPr sz="3599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451" y="3571291"/>
            <a:ext cx="8751195" cy="2138654"/>
          </a:xfrm>
        </p:spPr>
        <p:txBody>
          <a:bodyPr/>
          <a:lstStyle>
            <a:lvl1pPr marL="0" indent="0" algn="l">
              <a:buNone/>
              <a:defRPr sz="1999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7" name="Picture 16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B2FB6BAC-57DC-470D-AA27-6E916BEEC95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8729" y="6297641"/>
            <a:ext cx="1317023" cy="398982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00AA35-7ACE-4657-BBD7-03E3A55B64A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9740" y="6271008"/>
            <a:ext cx="2389283" cy="39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0A5EAC-900C-4667-A5FC-E744A5D87EF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12282"/>
            <a:ext cx="12188825" cy="45719"/>
          </a:xfrm>
          <a:prstGeom prst="rect">
            <a:avLst/>
          </a:prstGeom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E59CF4-F91D-442C-8F8F-9A25967A871A}"/>
              </a:ext>
            </a:extLst>
          </p:cNvPr>
          <p:cNvSpPr txBox="1"/>
          <p:nvPr/>
        </p:nvSpPr>
        <p:spPr>
          <a:xfrm>
            <a:off x="190450" y="3103594"/>
            <a:ext cx="3509848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+mn-lt"/>
              </a:rPr>
              <a:t>Approved for public release</a:t>
            </a:r>
          </a:p>
        </p:txBody>
      </p:sp>
    </p:spTree>
    <p:extLst>
      <p:ext uri="{BB962C8B-B14F-4D97-AF65-F5344CB8AC3E}">
        <p14:creationId xmlns:p14="http://schemas.microsoft.com/office/powerpoint/2010/main" val="75827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0" bIns="0"/>
          <a:lstStyle>
            <a:lvl1pPr eaLnBrk="1" latinLnBrk="0" hangingPunct="1">
              <a:spcBef>
                <a:spcPts val="1799"/>
              </a:spcBef>
              <a:spcAft>
                <a:spcPts val="0"/>
              </a:spcAft>
              <a:defRPr/>
            </a:lvl1pPr>
            <a:lvl2pPr eaLnBrk="1" latinLnBrk="0" hangingPunct="1">
              <a:spcAft>
                <a:spcPts val="0"/>
              </a:spcAft>
              <a:defRPr/>
            </a:lvl2pPr>
            <a:lvl3pPr eaLnBrk="1" latinLnBrk="0" hangingPunct="1">
              <a:spcAft>
                <a:spcPts val="0"/>
              </a:spcAft>
              <a:defRPr/>
            </a:lvl3pPr>
            <a:lvl4pPr eaLnBrk="1" latinLnBrk="0" hangingPunct="1">
              <a:spcAft>
                <a:spcPts val="0"/>
              </a:spcAft>
              <a:defRPr/>
            </a:lvl4pPr>
            <a:lvl5pPr eaLnBrk="1" latinLnBrk="0" hangingPunct="1">
              <a:spcAft>
                <a:spcPts val="0"/>
              </a:spcAft>
              <a:defRPr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609441" y="219516"/>
            <a:ext cx="10969943" cy="1008771"/>
          </a:xfrm>
          <a:prstGeom prst="rect">
            <a:avLst/>
          </a:prstGeom>
          <a:effectLst/>
        </p:spPr>
        <p:txBody>
          <a:bodyPr vert="horz" lIns="0" rIns="45720" rtlCol="0" anchor="ctr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368729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2177C6-060C-4445-8C10-ADA6D3CE5F74}"/>
              </a:ext>
            </a:extLst>
          </p:cNvPr>
          <p:cNvSpPr/>
          <p:nvPr userDrawn="1"/>
        </p:nvSpPr>
        <p:spPr>
          <a:xfrm>
            <a:off x="0" y="6186396"/>
            <a:ext cx="12188825" cy="6716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>
                <a:ln>
                  <a:noFill/>
                </a:ln>
                <a:solidFill>
                  <a:schemeClr val="bg1"/>
                </a:solidFill>
              </a:rPr>
              <a:t>exascaleproject.org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177633" y="503144"/>
            <a:ext cx="8292316" cy="1030930"/>
          </a:xfrm>
        </p:spPr>
        <p:txBody>
          <a:bodyPr anchor="b"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177632" y="2085962"/>
            <a:ext cx="8292317" cy="2855300"/>
          </a:xfrm>
        </p:spPr>
        <p:txBody>
          <a:bodyPr lIns="109728"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49" y="483164"/>
            <a:ext cx="2050840" cy="9354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921" y="6322747"/>
            <a:ext cx="2409477" cy="4010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0693"/>
          <a:stretch/>
        </p:blipFill>
        <p:spPr>
          <a:xfrm>
            <a:off x="10204521" y="6307740"/>
            <a:ext cx="1367541" cy="428915"/>
          </a:xfrm>
          <a:prstGeom prst="rect">
            <a:avLst/>
          </a:prstGeom>
        </p:spPr>
      </p:pic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C432A180-7341-4E28-8C2B-73F9AB53D13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20" y="1848659"/>
            <a:ext cx="2108499" cy="914400"/>
          </a:xfrm>
          <a:prstGeom prst="rect">
            <a:avLst/>
          </a:prstGeom>
        </p:spPr>
      </p:pic>
      <p:pic>
        <p:nvPicPr>
          <p:cNvPr id="13" name="Picture 2" descr="https://licensebuttons.net/l/by/4.0/88x31.png">
            <a:extLst>
              <a:ext uri="{FF2B5EF4-FFF2-40B4-BE49-F238E27FC236}">
                <a16:creationId xmlns:a16="http://schemas.microsoft.com/office/drawing/2014/main" id="{FAFD7D99-41CA-4FD0-9396-9C5659F2204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69" y="5841262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022D1C-99FF-490C-8690-D8081D33C0AF}"/>
              </a:ext>
            </a:extLst>
          </p:cNvPr>
          <p:cNvSpPr txBox="1"/>
          <p:nvPr userDrawn="1"/>
        </p:nvSpPr>
        <p:spPr>
          <a:xfrm>
            <a:off x="1810964" y="5776533"/>
            <a:ext cx="117111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/>
              <a:t>See slide 2 for license details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54CDC7-44CF-4751-9869-0265C8E0184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11" y="3189686"/>
            <a:ext cx="2109916" cy="90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28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914400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760" y="1737360"/>
            <a:ext cx="11369809" cy="404777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level0.4	</a:t>
            </a:r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737360"/>
            <a:ext cx="5588582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58550"/>
            <a:ext cx="5588582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buFont typeface="Arial" panose="020B0604020202020204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914" y="1737360"/>
            <a:ext cx="5531934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8914" y="2558550"/>
            <a:ext cx="5531934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7465488" cy="810738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8056" y="1316736"/>
            <a:ext cx="560527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8056" y="1655064"/>
            <a:ext cx="560527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53912" y="1316736"/>
            <a:ext cx="560527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53912" y="1655064"/>
            <a:ext cx="560527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C1494F-06BF-478E-BCF5-6FCC755EF9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7675" y="3438144"/>
            <a:ext cx="560546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E13F5F8-5DA4-4A7D-94FF-19BFEBF090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3150" y="3438144"/>
            <a:ext cx="560546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1508C29-BEAF-4D1B-85C7-62D86B9A99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7675" y="3776472"/>
            <a:ext cx="560546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A42C277-CD07-4855-BE2B-F5804018E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3150" y="3776472"/>
            <a:ext cx="560546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75463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0" bIns="0"/>
          <a:lstStyle>
            <a:lvl1pPr eaLnBrk="1" latinLnBrk="0" hangingPunct="1">
              <a:spcBef>
                <a:spcPts val="1799"/>
              </a:spcBef>
              <a:spcAft>
                <a:spcPts val="0"/>
              </a:spcAft>
              <a:defRPr/>
            </a:lvl1pPr>
            <a:lvl2pPr eaLnBrk="1" latinLnBrk="0" hangingPunct="1">
              <a:spcAft>
                <a:spcPts val="0"/>
              </a:spcAft>
              <a:defRPr/>
            </a:lvl2pPr>
            <a:lvl3pPr eaLnBrk="1" latinLnBrk="0" hangingPunct="1">
              <a:spcAft>
                <a:spcPts val="0"/>
              </a:spcAft>
              <a:defRPr/>
            </a:lvl3pPr>
            <a:lvl4pPr eaLnBrk="1" latinLnBrk="0" hangingPunct="1">
              <a:spcAft>
                <a:spcPts val="0"/>
              </a:spcAft>
              <a:defRPr/>
            </a:lvl4pPr>
            <a:lvl5pPr eaLnBrk="1" latinLnBrk="0" hangingPunct="1">
              <a:spcAft>
                <a:spcPts val="0"/>
              </a:spcAft>
              <a:defRPr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609441" y="219515"/>
            <a:ext cx="10969943" cy="1008771"/>
          </a:xfrm>
          <a:prstGeom prst="rect">
            <a:avLst/>
          </a:prstGeom>
          <a:effectLst/>
        </p:spPr>
        <p:txBody>
          <a:bodyPr vert="horz" lIns="0" rIns="45720" rtlCol="0" anchor="ctr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70214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2847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411480"/>
            <a:ext cx="11376442" cy="846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5760" y="1737360"/>
            <a:ext cx="11376442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160" y="6185919"/>
            <a:ext cx="1971212" cy="533060"/>
          </a:xfrm>
          <a:prstGeom prst="rect">
            <a:avLst/>
          </a:prstGeom>
        </p:spPr>
      </p:pic>
      <p:sp>
        <p:nvSpPr>
          <p:cNvPr id="8" name="Rectangle 256"/>
          <p:cNvSpPr txBox="1">
            <a:spLocks noChangeArrowheads="1"/>
          </p:cNvSpPr>
          <p:nvPr userDrawn="1"/>
        </p:nvSpPr>
        <p:spPr>
          <a:xfrm>
            <a:off x="363828" y="6477000"/>
            <a:ext cx="3315547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9" name="Rectangle 6"/>
          <p:cNvSpPr>
            <a:spLocks noChangeArrowheads="1"/>
          </p:cNvSpPr>
          <p:nvPr userDrawn="1"/>
        </p:nvSpPr>
        <p:spPr bwMode="auto">
          <a:xfrm flipH="1">
            <a:off x="163374" y="6513051"/>
            <a:ext cx="515635" cy="146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l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 algn="l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2A4943B8-0F89-4A94-B130-A128F45E57C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050" y="6114121"/>
            <a:ext cx="1560289" cy="67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1" r:id="rId2"/>
    <p:sldLayoutId id="2147483937" r:id="rId3"/>
    <p:sldLayoutId id="2147483939" r:id="rId4"/>
    <p:sldLayoutId id="2147483950" r:id="rId5"/>
    <p:sldLayoutId id="2147483940" r:id="rId6"/>
    <p:sldLayoutId id="2147483941" r:id="rId7"/>
    <p:sldLayoutId id="2147483953" r:id="rId8"/>
    <p:sldLayoutId id="2147483954" r:id="rId9"/>
    <p:sldLayoutId id="2147483955" r:id="rId10"/>
    <p:sldLayoutId id="2147483956" r:id="rId11"/>
    <p:sldLayoutId id="2147483957" r:id="rId12"/>
    <p:sldLayoutId id="2147483958" r:id="rId13"/>
    <p:sldLayoutId id="2147483959" r:id="rId14"/>
  </p:sldLayoutIdLst>
  <p:hf hdr="0" ftr="0" dt="0"/>
  <p:txStyles>
    <p:titleStyle>
      <a:lvl1pPr marL="0" indent="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kern="1200" baseline="0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e4s.io/" TargetMode="External"/><Relationship Id="rId4" Type="http://schemas.openxmlformats.org/officeDocument/2006/relationships/image" Target="../media/image4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microsoft.com/office/2007/relationships/hdphoto" Target="../media/hdphoto4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4.png"/><Relationship Id="rId11" Type="http://schemas.openxmlformats.org/officeDocument/2006/relationships/image" Target="../media/image12.emf"/><Relationship Id="rId5" Type="http://schemas.openxmlformats.org/officeDocument/2006/relationships/image" Target="../media/image29.emf"/><Relationship Id="rId10" Type="http://schemas.openxmlformats.org/officeDocument/2006/relationships/image" Target="../media/image68.png"/><Relationship Id="rId4" Type="http://schemas.openxmlformats.org/officeDocument/2006/relationships/image" Target="../media/image63.png"/><Relationship Id="rId9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3.jpe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5.svg"/><Relationship Id="rId7" Type="http://schemas.openxmlformats.org/officeDocument/2006/relationships/image" Target="../media/image79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8.png"/><Relationship Id="rId5" Type="http://schemas.openxmlformats.org/officeDocument/2006/relationships/image" Target="../media/image77.svg"/><Relationship Id="rId10" Type="http://schemas.openxmlformats.org/officeDocument/2006/relationships/image" Target="../media/image81.svg"/><Relationship Id="rId4" Type="http://schemas.openxmlformats.org/officeDocument/2006/relationships/image" Target="../media/image76.png"/><Relationship Id="rId9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emf"/><Relationship Id="rId3" Type="http://schemas.openxmlformats.org/officeDocument/2006/relationships/image" Target="../media/image29.emf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jpeg"/><Relationship Id="rId2" Type="http://schemas.openxmlformats.org/officeDocument/2006/relationships/image" Target="../media/image12.emf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jpeg"/><Relationship Id="rId4" Type="http://schemas.openxmlformats.org/officeDocument/2006/relationships/image" Target="../media/image97.tiff"/><Relationship Id="rId9" Type="http://schemas.openxmlformats.org/officeDocument/2006/relationships/image" Target="../media/image102.gif"/><Relationship Id="rId14" Type="http://schemas.openxmlformats.org/officeDocument/2006/relationships/image" Target="../media/image107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4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tif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6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emf"/><Relationship Id="rId5" Type="http://schemas.microsoft.com/office/2007/relationships/hdphoto" Target="../media/hdphoto6.wdp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FB3B4-69DA-4728-BD80-41CE41CDE7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Spack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Package Management for HPC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9BF10E-A133-4BAB-A18B-C7563472A3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A49102-FA8F-46A7-83A0-A9A05667E1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76924" y="2085870"/>
            <a:ext cx="2085379" cy="424732"/>
          </a:xfrm>
        </p:spPr>
        <p:txBody>
          <a:bodyPr/>
          <a:lstStyle/>
          <a:p>
            <a:r>
              <a:rPr lang="en-US" dirty="0"/>
              <a:t>Todd Gamblin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EE6617-5516-4E55-AE7E-7E31417CED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(he/him)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D55B71-8B0F-4FB0-8981-1394D64313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76924" y="2459716"/>
            <a:ext cx="8292315" cy="646331"/>
          </a:xfrm>
        </p:spPr>
        <p:txBody>
          <a:bodyPr/>
          <a:lstStyle/>
          <a:p>
            <a:r>
              <a:rPr lang="en-US" dirty="0"/>
              <a:t>Senior Principal Member of Technical Staff</a:t>
            </a:r>
            <a:br>
              <a:rPr lang="en-US" dirty="0"/>
            </a:br>
            <a:r>
              <a:rPr lang="en-US" dirty="0"/>
              <a:t>Lawrence Livermore National Laboratory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829A8F-4A06-4B9D-8269-0962AD5516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76924" y="3382622"/>
            <a:ext cx="8292316" cy="369332"/>
          </a:xfrm>
        </p:spPr>
        <p:txBody>
          <a:bodyPr/>
          <a:lstStyle/>
          <a:p>
            <a:r>
              <a:rPr lang="en-US" dirty="0"/>
              <a:t>ATPESC 2022 Software Track</a:t>
            </a:r>
          </a:p>
        </p:txBody>
      </p:sp>
      <p:pic>
        <p:nvPicPr>
          <p:cNvPr id="9" name="Picture 8" descr="spack-logo.pdf">
            <a:extLst>
              <a:ext uri="{FF2B5EF4-FFF2-40B4-BE49-F238E27FC236}">
                <a16:creationId xmlns:a16="http://schemas.microsoft.com/office/drawing/2014/main" id="{45B7CFDA-413C-AE1C-4C8D-EEB3A87DB6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3745" y="2126361"/>
            <a:ext cx="3259618" cy="3251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4705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4DCBF4-A83B-9642-AA45-9D6DB2275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993" y="433096"/>
            <a:ext cx="11758410" cy="564874"/>
          </a:xfrm>
        </p:spPr>
        <p:txBody>
          <a:bodyPr/>
          <a:lstStyle/>
          <a:p>
            <a:r>
              <a:rPr lang="en-US" sz="2666" dirty="0"/>
              <a:t>Spack packages are </a:t>
            </a:r>
            <a:r>
              <a:rPr lang="en-US" sz="2666" i="1" dirty="0"/>
              <a:t>templates</a:t>
            </a:r>
            <a:br>
              <a:rPr lang="en-US" sz="2666" i="1" dirty="0"/>
            </a:br>
            <a:r>
              <a:rPr lang="en-US" sz="2666" dirty="0"/>
              <a:t>They use a simple Python DSL to define how to build</a:t>
            </a:r>
            <a:endParaRPr lang="en-US" sz="2666" i="1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8761242C-0FFB-AC4D-8D25-99E1E99187D4}"/>
              </a:ext>
            </a:extLst>
          </p:cNvPr>
          <p:cNvSpPr txBox="1">
            <a:spLocks/>
          </p:cNvSpPr>
          <p:nvPr/>
        </p:nvSpPr>
        <p:spPr>
          <a:xfrm>
            <a:off x="26761064" y="34576335"/>
            <a:ext cx="10122632" cy="1237885"/>
          </a:xfrm>
          <a:prstGeom prst="rect">
            <a:avLst/>
          </a:prstGeom>
        </p:spPr>
        <p:txBody>
          <a:bodyPr vert="horz" lIns="547424" tIns="273713" rIns="547424" bIns="273713" rtlCol="0" anchor="ctr">
            <a:normAutofit fontScale="25000" lnSpcReduction="20000"/>
          </a:bodyPr>
          <a:lstStyle>
            <a:lvl1pPr algn="ctr" defTabSz="2053377" rtl="0" eaLnBrk="1" latinLnBrk="0" hangingPunct="1">
              <a:spcBef>
                <a:spcPct val="0"/>
              </a:spcBef>
              <a:buNone/>
              <a:defRPr sz="19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6390" b="1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BAE139C0-01D7-1B44-9E07-EF6E71943DB7}"/>
              </a:ext>
            </a:extLst>
          </p:cNvPr>
          <p:cNvSpPr txBox="1">
            <a:spLocks/>
          </p:cNvSpPr>
          <p:nvPr/>
        </p:nvSpPr>
        <p:spPr>
          <a:xfrm>
            <a:off x="26964211" y="34779482"/>
            <a:ext cx="10122632" cy="1237885"/>
          </a:xfrm>
          <a:prstGeom prst="rect">
            <a:avLst/>
          </a:prstGeom>
        </p:spPr>
        <p:txBody>
          <a:bodyPr vert="horz" lIns="547424" tIns="273713" rIns="547424" bIns="273713" rtlCol="0" anchor="ctr">
            <a:normAutofit fontScale="25000" lnSpcReduction="20000"/>
          </a:bodyPr>
          <a:lstStyle>
            <a:lvl1pPr algn="ctr" defTabSz="2053377" rtl="0" eaLnBrk="1" latinLnBrk="0" hangingPunct="1">
              <a:spcBef>
                <a:spcPct val="0"/>
              </a:spcBef>
              <a:buNone/>
              <a:defRPr sz="19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639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B433C9-EF48-524C-A080-08A471B070C2}"/>
              </a:ext>
            </a:extLst>
          </p:cNvPr>
          <p:cNvSpPr txBox="1"/>
          <p:nvPr/>
        </p:nvSpPr>
        <p:spPr>
          <a:xfrm>
            <a:off x="9412851" y="2092851"/>
            <a:ext cx="2444263" cy="318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7" b="1" dirty="0"/>
              <a:t>Metadata</a:t>
            </a:r>
            <a:r>
              <a:rPr lang="en-US" sz="1467" dirty="0"/>
              <a:t> at the class level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88D31F12-A4E2-ED40-B6E6-8F48AD42B852}"/>
              </a:ext>
            </a:extLst>
          </p:cNvPr>
          <p:cNvSpPr/>
          <p:nvPr/>
        </p:nvSpPr>
        <p:spPr>
          <a:xfrm flipH="1">
            <a:off x="8810625" y="1790227"/>
            <a:ext cx="549437" cy="923269"/>
          </a:xfrm>
          <a:prstGeom prst="leftBrace">
            <a:avLst/>
          </a:prstGeom>
          <a:ln w="317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67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7ECFAE-2AC4-D143-9445-6CD37DCD8B67}"/>
              </a:ext>
            </a:extLst>
          </p:cNvPr>
          <p:cNvSpPr txBox="1"/>
          <p:nvPr/>
        </p:nvSpPr>
        <p:spPr>
          <a:xfrm>
            <a:off x="9439901" y="2861606"/>
            <a:ext cx="2391254" cy="318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b="1" dirty="0"/>
              <a:t>Versions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0732543A-59FF-7B4D-A145-90958898E2BF}"/>
              </a:ext>
            </a:extLst>
          </p:cNvPr>
          <p:cNvSpPr/>
          <p:nvPr/>
        </p:nvSpPr>
        <p:spPr>
          <a:xfrm flipH="1">
            <a:off x="8816940" y="2793428"/>
            <a:ext cx="549436" cy="468403"/>
          </a:xfrm>
          <a:prstGeom prst="leftBrace">
            <a:avLst/>
          </a:prstGeom>
          <a:ln w="317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67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9A57E0-B78D-FC4A-BD81-57D83BBF5CCA}"/>
              </a:ext>
            </a:extLst>
          </p:cNvPr>
          <p:cNvSpPr txBox="1"/>
          <p:nvPr/>
        </p:nvSpPr>
        <p:spPr>
          <a:xfrm>
            <a:off x="9455683" y="4938602"/>
            <a:ext cx="1857717" cy="543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7" b="1" dirty="0"/>
              <a:t>Install logic</a:t>
            </a:r>
            <a:br>
              <a:rPr lang="en-US" sz="1467" b="1" dirty="0"/>
            </a:br>
            <a:r>
              <a:rPr lang="en-US" sz="1467" dirty="0"/>
              <a:t>in instance methods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62F83174-D62E-7142-83D1-396B858E45EC}"/>
              </a:ext>
            </a:extLst>
          </p:cNvPr>
          <p:cNvSpPr/>
          <p:nvPr/>
        </p:nvSpPr>
        <p:spPr>
          <a:xfrm flipH="1">
            <a:off x="8816938" y="4410118"/>
            <a:ext cx="638746" cy="1600696"/>
          </a:xfrm>
          <a:prstGeom prst="leftBrace">
            <a:avLst/>
          </a:prstGeom>
          <a:ln w="317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67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1D843C-2214-0045-A403-33E45E3D459F}"/>
              </a:ext>
            </a:extLst>
          </p:cNvPr>
          <p:cNvSpPr txBox="1"/>
          <p:nvPr/>
        </p:nvSpPr>
        <p:spPr>
          <a:xfrm>
            <a:off x="9366375" y="3991541"/>
            <a:ext cx="1817653" cy="543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7" b="1" dirty="0"/>
              <a:t>Dependencies</a:t>
            </a:r>
            <a:br>
              <a:rPr lang="en-US" sz="1467" b="1" dirty="0"/>
            </a:br>
            <a:r>
              <a:rPr lang="en-US" sz="1467" dirty="0"/>
              <a:t>(same spec syntax)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93D6B3C2-609E-D94F-8A34-A38A84296450}"/>
              </a:ext>
            </a:extLst>
          </p:cNvPr>
          <p:cNvSpPr/>
          <p:nvPr/>
        </p:nvSpPr>
        <p:spPr>
          <a:xfrm flipH="1">
            <a:off x="8816940" y="3950961"/>
            <a:ext cx="549436" cy="377310"/>
          </a:xfrm>
          <a:prstGeom prst="leftBrace">
            <a:avLst/>
          </a:prstGeom>
          <a:ln w="317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67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9BCEDB-DA9A-914E-8D69-4A01766F5D5D}"/>
              </a:ext>
            </a:extLst>
          </p:cNvPr>
          <p:cNvSpPr txBox="1"/>
          <p:nvPr/>
        </p:nvSpPr>
        <p:spPr>
          <a:xfrm>
            <a:off x="8099672" y="64066"/>
            <a:ext cx="4008689" cy="543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67" b="1" dirty="0"/>
              <a:t>Not shown: patches</a:t>
            </a:r>
            <a:r>
              <a:rPr lang="en-US" sz="1467" dirty="0"/>
              <a:t>, </a:t>
            </a:r>
            <a:r>
              <a:rPr lang="en-US" sz="1467" b="1" dirty="0"/>
              <a:t>resources</a:t>
            </a:r>
            <a:r>
              <a:rPr lang="en-US" sz="1467" dirty="0"/>
              <a:t>, </a:t>
            </a:r>
            <a:r>
              <a:rPr lang="en-US" sz="1467" b="1" dirty="0"/>
              <a:t>conflicts</a:t>
            </a:r>
            <a:r>
              <a:rPr lang="en-US" sz="1467" dirty="0"/>
              <a:t>, </a:t>
            </a:r>
            <a:br>
              <a:rPr lang="en-US" sz="1467" dirty="0"/>
            </a:br>
            <a:r>
              <a:rPr lang="en-US" sz="1467" dirty="0"/>
              <a:t>other directives.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96175D-F0E6-6447-A4CB-80F29007B171}"/>
              </a:ext>
            </a:extLst>
          </p:cNvPr>
          <p:cNvSpPr/>
          <p:nvPr/>
        </p:nvSpPr>
        <p:spPr>
          <a:xfrm>
            <a:off x="231990" y="1175376"/>
            <a:ext cx="8515749" cy="51040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51" b="1" dirty="0">
                <a:solidFill>
                  <a:srgbClr val="9B2393"/>
                </a:solidFill>
                <a:latin typeface="Menlo-Bold" panose="020B0609030804020204" pitchFamily="49" charset="0"/>
              </a:rPr>
              <a:t>from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 </a:t>
            </a:r>
            <a:r>
              <a:rPr lang="en-US" sz="1051" dirty="0" err="1">
                <a:solidFill>
                  <a:srgbClr val="000000"/>
                </a:solidFill>
                <a:latin typeface="Menlo-Regular" panose="020B0609030804020204" pitchFamily="49" charset="0"/>
              </a:rPr>
              <a:t>spack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 </a:t>
            </a:r>
            <a:r>
              <a:rPr lang="en-US" sz="1051" b="1" dirty="0">
                <a:solidFill>
                  <a:srgbClr val="9B2393"/>
                </a:solidFill>
                <a:latin typeface="Menlo-Bold" panose="020B0609030804020204" pitchFamily="49" charset="0"/>
              </a:rPr>
              <a:t>import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 *</a:t>
            </a:r>
          </a:p>
          <a:p>
            <a:endParaRPr lang="en-US" sz="1051" b="1" dirty="0">
              <a:solidFill>
                <a:srgbClr val="000000"/>
              </a:solidFill>
              <a:latin typeface="Menlo-Regular" panose="020B0609030804020204" pitchFamily="49" charset="0"/>
            </a:endParaRPr>
          </a:p>
          <a:p>
            <a:r>
              <a:rPr lang="en-US" sz="1051" b="1" dirty="0">
                <a:solidFill>
                  <a:srgbClr val="9B2393"/>
                </a:solidFill>
                <a:latin typeface="Menlo-Bold" panose="020B0609030804020204" pitchFamily="49" charset="0"/>
              </a:rPr>
              <a:t>class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 </a:t>
            </a:r>
            <a:r>
              <a:rPr lang="en-US" sz="1051" b="1" dirty="0" err="1">
                <a:solidFill>
                  <a:srgbClr val="000000"/>
                </a:solidFill>
                <a:latin typeface="Menlo-Regular" panose="020B0609030804020204" pitchFamily="49" charset="0"/>
              </a:rPr>
              <a:t>Kripke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(</a:t>
            </a:r>
            <a:r>
              <a:rPr lang="en-US" sz="1051" b="1" dirty="0" err="1">
                <a:solidFill>
                  <a:srgbClr val="000000"/>
                </a:solidFill>
                <a:latin typeface="Menlo-Regular" panose="020B0609030804020204" pitchFamily="49" charset="0"/>
              </a:rPr>
              <a:t>CMakePackage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):</a:t>
            </a:r>
          </a:p>
          <a:p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    </a:t>
            </a:r>
            <a:r>
              <a:rPr lang="en-US" sz="1051" dirty="0">
                <a:solidFill>
                  <a:srgbClr val="C41A16"/>
                </a:solidFill>
                <a:latin typeface="Menlo-Regular" panose="020B0609030804020204" pitchFamily="49" charset="0"/>
              </a:rPr>
              <a:t>"""</a:t>
            </a:r>
            <a:r>
              <a:rPr lang="en-US" sz="1051" dirty="0" err="1">
                <a:solidFill>
                  <a:srgbClr val="C41A16"/>
                </a:solidFill>
                <a:latin typeface="Menlo-Regular" panose="020B0609030804020204" pitchFamily="49" charset="0"/>
              </a:rPr>
              <a:t>Kripke</a:t>
            </a:r>
            <a:r>
              <a:rPr lang="en-US" sz="1051" dirty="0">
                <a:solidFill>
                  <a:srgbClr val="C41A16"/>
                </a:solidFill>
                <a:latin typeface="Menlo-Regular" panose="020B0609030804020204" pitchFamily="49" charset="0"/>
              </a:rPr>
              <a:t> is a simple, scalable, 3D Sn deterministic particle</a:t>
            </a:r>
          </a:p>
          <a:p>
            <a:r>
              <a:rPr lang="en-US" sz="1051" dirty="0">
                <a:solidFill>
                  <a:srgbClr val="C41A16"/>
                </a:solidFill>
                <a:latin typeface="Menlo-Regular" panose="020B0609030804020204" pitchFamily="49" charset="0"/>
              </a:rPr>
              <a:t>       transport proxy/mini app.</a:t>
            </a:r>
          </a:p>
          <a:p>
            <a:r>
              <a:rPr lang="en-US" sz="1051" dirty="0">
                <a:solidFill>
                  <a:srgbClr val="C41A16"/>
                </a:solidFill>
                <a:latin typeface="Menlo-Regular" panose="020B0609030804020204" pitchFamily="49" charset="0"/>
              </a:rPr>
              <a:t>    """</a:t>
            </a:r>
          </a:p>
          <a:p>
            <a:endParaRPr lang="en-US" sz="1051" dirty="0">
              <a:solidFill>
                <a:srgbClr val="000000"/>
              </a:solidFill>
              <a:latin typeface="Menlo-Regular" panose="020B0609030804020204" pitchFamily="49" charset="0"/>
            </a:endParaRPr>
          </a:p>
          <a:p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    homepage = </a:t>
            </a:r>
            <a:r>
              <a:rPr lang="en-US" sz="1051" dirty="0">
                <a:solidFill>
                  <a:srgbClr val="C41A16"/>
                </a:solidFill>
                <a:latin typeface="Menlo-Regular" panose="020B0609030804020204" pitchFamily="49" charset="0"/>
              </a:rPr>
              <a:t>"https://</a:t>
            </a:r>
            <a:r>
              <a:rPr lang="en-US" sz="1051" dirty="0" err="1">
                <a:solidFill>
                  <a:srgbClr val="C41A16"/>
                </a:solidFill>
                <a:latin typeface="Menlo-Regular" panose="020B0609030804020204" pitchFamily="49" charset="0"/>
              </a:rPr>
              <a:t>computation.llnl.gov</a:t>
            </a:r>
            <a:r>
              <a:rPr lang="en-US" sz="1051" dirty="0">
                <a:solidFill>
                  <a:srgbClr val="C41A16"/>
                </a:solidFill>
                <a:latin typeface="Menlo-Regular" panose="020B0609030804020204" pitchFamily="49" charset="0"/>
              </a:rPr>
              <a:t>/projects/co-design/</a:t>
            </a:r>
            <a:r>
              <a:rPr lang="en-US" sz="1051" dirty="0" err="1">
                <a:solidFill>
                  <a:srgbClr val="C41A16"/>
                </a:solidFill>
                <a:latin typeface="Menlo-Regular" panose="020B0609030804020204" pitchFamily="49" charset="0"/>
              </a:rPr>
              <a:t>kripke</a:t>
            </a:r>
            <a:r>
              <a:rPr lang="en-US" sz="1051" dirty="0">
                <a:solidFill>
                  <a:srgbClr val="C41A16"/>
                </a:solidFill>
                <a:latin typeface="Menlo-Regular" panose="020B0609030804020204" pitchFamily="49" charset="0"/>
              </a:rPr>
              <a:t>"</a:t>
            </a:r>
          </a:p>
          <a:p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    </a:t>
            </a:r>
            <a:r>
              <a:rPr lang="en-US" sz="1051" dirty="0" err="1">
                <a:solidFill>
                  <a:srgbClr val="000000"/>
                </a:solidFill>
                <a:latin typeface="Menlo-Regular" panose="020B0609030804020204" pitchFamily="49" charset="0"/>
              </a:rPr>
              <a:t>url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      = </a:t>
            </a:r>
            <a:r>
              <a:rPr lang="en-US" sz="1051" dirty="0">
                <a:solidFill>
                  <a:srgbClr val="C41A16"/>
                </a:solidFill>
                <a:latin typeface="Menlo-Regular" panose="020B0609030804020204" pitchFamily="49" charset="0"/>
              </a:rPr>
              <a:t>"https://computation.llnl.gov/projects/co-design/download/kripke-openmp-1.1.tar.gz"</a:t>
            </a:r>
          </a:p>
          <a:p>
            <a:endParaRPr lang="en-US" sz="1051" dirty="0">
              <a:solidFill>
                <a:srgbClr val="000000"/>
              </a:solidFill>
              <a:latin typeface="Menlo-Regular" panose="020B0609030804020204" pitchFamily="49" charset="0"/>
            </a:endParaRPr>
          </a:p>
          <a:p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    version(</a:t>
            </a:r>
            <a:r>
              <a:rPr lang="en-US" sz="1051" dirty="0">
                <a:solidFill>
                  <a:srgbClr val="1C00CF"/>
                </a:solidFill>
                <a:latin typeface="Menlo-Regular" panose="020B0609030804020204" pitchFamily="49" charset="0"/>
              </a:rPr>
              <a:t>‘1.2.3’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, sha256=</a:t>
            </a:r>
            <a:r>
              <a:rPr lang="en-US" sz="1051" dirty="0">
                <a:solidFill>
                  <a:srgbClr val="1C00CF"/>
                </a:solidFill>
                <a:latin typeface="Menlo-Regular" panose="020B0609030804020204" pitchFamily="49" charset="0"/>
              </a:rPr>
              <a:t>'3f7f2eef0d1ba5825780d626741eb0b3f026a096048d7ec4794d2a7dfbe2b8a6’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)</a:t>
            </a:r>
          </a:p>
          <a:p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    version(</a:t>
            </a:r>
            <a:r>
              <a:rPr lang="en-US" sz="1051" dirty="0">
                <a:solidFill>
                  <a:srgbClr val="1C00CF"/>
                </a:solidFill>
                <a:latin typeface="Menlo-Regular" panose="020B0609030804020204" pitchFamily="49" charset="0"/>
              </a:rPr>
              <a:t>‘1.2.2’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, sha256=</a:t>
            </a:r>
            <a:r>
              <a:rPr lang="en-US" sz="1051" dirty="0">
                <a:solidFill>
                  <a:srgbClr val="1C00CF"/>
                </a:solidFill>
                <a:latin typeface="Menlo-Regular" panose="020B0609030804020204" pitchFamily="49" charset="0"/>
              </a:rPr>
              <a:t>'eaf9ddf562416974157b34d00c3a1c880fc5296fce2aa2efa039a86e0976f3a3’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)</a:t>
            </a:r>
          </a:p>
          <a:p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    version(</a:t>
            </a:r>
            <a:r>
              <a:rPr lang="en-US" sz="1051" dirty="0">
                <a:solidFill>
                  <a:srgbClr val="1C00CF"/>
                </a:solidFill>
                <a:latin typeface="Menlo-Regular" panose="020B0609030804020204" pitchFamily="49" charset="0"/>
              </a:rPr>
              <a:t>'1.1’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, sha256=</a:t>
            </a:r>
            <a:r>
              <a:rPr lang="en-US" sz="1051" dirty="0">
                <a:solidFill>
                  <a:srgbClr val="1C00CF"/>
                </a:solidFill>
                <a:latin typeface="Menlo-Regular" panose="020B0609030804020204" pitchFamily="49" charset="0"/>
              </a:rPr>
              <a:t>'232d74072fc7b848fa2adc8a1bc839ae8fb5f96d50224186601f55554a25f64a’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)</a:t>
            </a:r>
          </a:p>
          <a:p>
            <a:endParaRPr lang="en-US" sz="1051" dirty="0">
              <a:solidFill>
                <a:srgbClr val="000000"/>
              </a:solidFill>
              <a:latin typeface="Menlo-Regular" panose="020B0609030804020204" pitchFamily="49" charset="0"/>
            </a:endParaRPr>
          </a:p>
          <a:p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    variant(</a:t>
            </a:r>
            <a:r>
              <a:rPr lang="en-US" sz="1051" dirty="0">
                <a:solidFill>
                  <a:srgbClr val="1C00CF"/>
                </a:solidFill>
                <a:latin typeface="Menlo-Regular" panose="020B0609030804020204" pitchFamily="49" charset="0"/>
              </a:rPr>
              <a:t>'</a:t>
            </a:r>
            <a:r>
              <a:rPr lang="en-US" sz="1051" dirty="0" err="1">
                <a:solidFill>
                  <a:srgbClr val="1C00CF"/>
                </a:solidFill>
                <a:latin typeface="Menlo-Regular" panose="020B0609030804020204" pitchFamily="49" charset="0"/>
              </a:rPr>
              <a:t>mpi</a:t>
            </a:r>
            <a:r>
              <a:rPr lang="en-US" sz="1051" dirty="0">
                <a:solidFill>
                  <a:srgbClr val="1C00CF"/>
                </a:solidFill>
                <a:latin typeface="Menlo-Regular" panose="020B0609030804020204" pitchFamily="49" charset="0"/>
              </a:rPr>
              <a:t>'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,    default=True, description=</a:t>
            </a:r>
            <a:r>
              <a:rPr lang="en-US" sz="1051" dirty="0">
                <a:solidFill>
                  <a:srgbClr val="1C00CF"/>
                </a:solidFill>
                <a:latin typeface="Menlo-Regular" panose="020B0609030804020204" pitchFamily="49" charset="0"/>
              </a:rPr>
              <a:t>'Build with MPI.’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)</a:t>
            </a:r>
          </a:p>
          <a:p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    variant(</a:t>
            </a:r>
            <a:r>
              <a:rPr lang="en-US" sz="1051" dirty="0">
                <a:solidFill>
                  <a:srgbClr val="1C00CF"/>
                </a:solidFill>
                <a:latin typeface="Menlo-Regular" panose="020B0609030804020204" pitchFamily="49" charset="0"/>
              </a:rPr>
              <a:t>'</a:t>
            </a:r>
            <a:r>
              <a:rPr lang="en-US" sz="1051" dirty="0" err="1">
                <a:solidFill>
                  <a:srgbClr val="1C00CF"/>
                </a:solidFill>
                <a:latin typeface="Menlo-Regular" panose="020B0609030804020204" pitchFamily="49" charset="0"/>
              </a:rPr>
              <a:t>openmp</a:t>
            </a:r>
            <a:r>
              <a:rPr lang="en-US" sz="1051" dirty="0">
                <a:solidFill>
                  <a:srgbClr val="1C00CF"/>
                </a:solidFill>
                <a:latin typeface="Menlo-Regular" panose="020B0609030804020204" pitchFamily="49" charset="0"/>
              </a:rPr>
              <a:t>'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, default=True, description=</a:t>
            </a:r>
            <a:r>
              <a:rPr lang="en-US" sz="1051" dirty="0">
                <a:solidFill>
                  <a:srgbClr val="1C00CF"/>
                </a:solidFill>
                <a:latin typeface="Menlo-Regular" panose="020B0609030804020204" pitchFamily="49" charset="0"/>
              </a:rPr>
              <a:t>'Build with OpenMP enabled.’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)</a:t>
            </a:r>
          </a:p>
          <a:p>
            <a:endParaRPr lang="en-US" sz="1051" dirty="0">
              <a:solidFill>
                <a:srgbClr val="000000"/>
              </a:solidFill>
              <a:latin typeface="Menlo-Regular" panose="020B0609030804020204" pitchFamily="49" charset="0"/>
            </a:endParaRPr>
          </a:p>
          <a:p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    </a:t>
            </a:r>
            <a:r>
              <a:rPr lang="en-US" sz="1051" dirty="0" err="1">
                <a:solidFill>
                  <a:srgbClr val="000000"/>
                </a:solidFill>
                <a:latin typeface="Menlo-Regular" panose="020B0609030804020204" pitchFamily="49" charset="0"/>
              </a:rPr>
              <a:t>depends_on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(</a:t>
            </a:r>
            <a:r>
              <a:rPr lang="en-US" sz="1051" dirty="0">
                <a:solidFill>
                  <a:srgbClr val="1C00CF"/>
                </a:solidFill>
                <a:latin typeface="Menlo-Regular" panose="020B0609030804020204" pitchFamily="49" charset="0"/>
              </a:rPr>
              <a:t>'</a:t>
            </a:r>
            <a:r>
              <a:rPr lang="en-US" sz="1051" dirty="0" err="1">
                <a:solidFill>
                  <a:srgbClr val="1C00CF"/>
                </a:solidFill>
                <a:latin typeface="Menlo-Regular" panose="020B0609030804020204" pitchFamily="49" charset="0"/>
              </a:rPr>
              <a:t>mpi</a:t>
            </a:r>
            <a:r>
              <a:rPr lang="en-US" sz="1051" dirty="0">
                <a:solidFill>
                  <a:srgbClr val="1C00CF"/>
                </a:solidFill>
                <a:latin typeface="Menlo-Regular" panose="020B0609030804020204" pitchFamily="49" charset="0"/>
              </a:rPr>
              <a:t>'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, when=</a:t>
            </a:r>
            <a:r>
              <a:rPr lang="en-US" sz="1051" dirty="0">
                <a:solidFill>
                  <a:srgbClr val="1C00CF"/>
                </a:solidFill>
                <a:latin typeface="Menlo-Regular" panose="020B0609030804020204" pitchFamily="49" charset="0"/>
              </a:rPr>
              <a:t>'+</a:t>
            </a:r>
            <a:r>
              <a:rPr lang="en-US" sz="1051" dirty="0" err="1">
                <a:solidFill>
                  <a:srgbClr val="1C00CF"/>
                </a:solidFill>
                <a:latin typeface="Menlo-Regular" panose="020B0609030804020204" pitchFamily="49" charset="0"/>
              </a:rPr>
              <a:t>mpi</a:t>
            </a:r>
            <a:r>
              <a:rPr lang="en-US" sz="1051" dirty="0">
                <a:solidFill>
                  <a:srgbClr val="1C00CF"/>
                </a:solidFill>
                <a:latin typeface="Menlo-Regular" panose="020B0609030804020204" pitchFamily="49" charset="0"/>
              </a:rPr>
              <a:t>’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)</a:t>
            </a:r>
          </a:p>
          <a:p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    </a:t>
            </a:r>
            <a:r>
              <a:rPr lang="en-US" sz="1051" dirty="0" err="1">
                <a:solidFill>
                  <a:srgbClr val="000000"/>
                </a:solidFill>
                <a:latin typeface="Menlo-Regular" panose="020B0609030804020204" pitchFamily="49" charset="0"/>
              </a:rPr>
              <a:t>depends_on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(</a:t>
            </a:r>
            <a:r>
              <a:rPr lang="en-US" sz="1051" dirty="0">
                <a:solidFill>
                  <a:srgbClr val="1C00CF"/>
                </a:solidFill>
                <a:latin typeface="Menlo-Regular" panose="020B0609030804020204" pitchFamily="49" charset="0"/>
              </a:rPr>
              <a:t>'cmake@3.0:'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, type=</a:t>
            </a:r>
            <a:r>
              <a:rPr lang="en-US" sz="1051" dirty="0">
                <a:solidFill>
                  <a:srgbClr val="1C00CF"/>
                </a:solidFill>
                <a:latin typeface="Menlo-Regular" panose="020B0609030804020204" pitchFamily="49" charset="0"/>
              </a:rPr>
              <a:t>'build’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)</a:t>
            </a:r>
          </a:p>
          <a:p>
            <a:endParaRPr lang="en-US" sz="1051" dirty="0">
              <a:solidFill>
                <a:srgbClr val="000000"/>
              </a:solidFill>
              <a:latin typeface="Menlo-Regular" panose="020B0609030804020204" pitchFamily="49" charset="0"/>
            </a:endParaRPr>
          </a:p>
          <a:p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    </a:t>
            </a:r>
            <a:r>
              <a:rPr lang="en-US" sz="1051" b="1" dirty="0">
                <a:solidFill>
                  <a:srgbClr val="9B2393"/>
                </a:solidFill>
                <a:latin typeface="Menlo-Bold" panose="020B0609030804020204" pitchFamily="49" charset="0"/>
              </a:rPr>
              <a:t>def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 </a:t>
            </a:r>
            <a:r>
              <a:rPr lang="en-US" sz="1051" b="1" dirty="0" err="1">
                <a:solidFill>
                  <a:srgbClr val="000000"/>
                </a:solidFill>
                <a:latin typeface="Menlo-Regular" panose="020B0609030804020204" pitchFamily="49" charset="0"/>
              </a:rPr>
              <a:t>cmake_args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(self):</a:t>
            </a:r>
          </a:p>
          <a:p>
            <a:r>
              <a:rPr lang="en-US" sz="1051" b="1" dirty="0">
                <a:solidFill>
                  <a:srgbClr val="9B2393"/>
                </a:solidFill>
                <a:latin typeface="Menlo-Bold" panose="020B0609030804020204" pitchFamily="49" charset="0"/>
              </a:rPr>
              <a:t>        return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 [</a:t>
            </a:r>
          </a:p>
          <a:p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            </a:t>
            </a:r>
            <a:r>
              <a:rPr lang="en-US" sz="1051" dirty="0">
                <a:solidFill>
                  <a:srgbClr val="1C00CF"/>
                </a:solidFill>
                <a:latin typeface="Menlo-Regular" panose="020B0609030804020204" pitchFamily="49" charset="0"/>
              </a:rPr>
              <a:t>'-DENABLE_OPENMP=%s’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 % (</a:t>
            </a:r>
            <a:r>
              <a:rPr lang="en-US" sz="1051" dirty="0">
                <a:solidFill>
                  <a:srgbClr val="1C00CF"/>
                </a:solidFill>
                <a:latin typeface="Menlo-Regular" panose="020B0609030804020204" pitchFamily="49" charset="0"/>
              </a:rPr>
              <a:t>'+</a:t>
            </a:r>
            <a:r>
              <a:rPr lang="en-US" sz="1051" dirty="0" err="1">
                <a:solidFill>
                  <a:srgbClr val="1C00CF"/>
                </a:solidFill>
                <a:latin typeface="Menlo-Regular" panose="020B0609030804020204" pitchFamily="49" charset="0"/>
              </a:rPr>
              <a:t>openmp</a:t>
            </a:r>
            <a:r>
              <a:rPr lang="en-US" sz="1051" dirty="0">
                <a:solidFill>
                  <a:srgbClr val="1C00CF"/>
                </a:solidFill>
                <a:latin typeface="Menlo-Regular" panose="020B0609030804020204" pitchFamily="49" charset="0"/>
              </a:rPr>
              <a:t>’ in </a:t>
            </a:r>
            <a:r>
              <a:rPr lang="en-US" sz="1051" dirty="0" err="1">
                <a:solidFill>
                  <a:srgbClr val="000000"/>
                </a:solidFill>
                <a:latin typeface="Menlo-Regular" panose="020B0609030804020204" pitchFamily="49" charset="0"/>
              </a:rPr>
              <a:t>self.spec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),</a:t>
            </a:r>
          </a:p>
          <a:p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            </a:t>
            </a:r>
            <a:r>
              <a:rPr lang="en-US" sz="1051" dirty="0">
                <a:solidFill>
                  <a:srgbClr val="1C00CF"/>
                </a:solidFill>
                <a:latin typeface="Menlo-Regular" panose="020B0609030804020204" pitchFamily="49" charset="0"/>
              </a:rPr>
              <a:t>'-DENABLE_MPI=%s'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 % (</a:t>
            </a:r>
            <a:r>
              <a:rPr lang="en-US" sz="1051" dirty="0">
                <a:solidFill>
                  <a:srgbClr val="1C00CF"/>
                </a:solidFill>
                <a:latin typeface="Menlo-Regular" panose="020B0609030804020204" pitchFamily="49" charset="0"/>
              </a:rPr>
              <a:t>'+</a:t>
            </a:r>
            <a:r>
              <a:rPr lang="en-US" sz="1051" dirty="0" err="1">
                <a:solidFill>
                  <a:srgbClr val="1C00CF"/>
                </a:solidFill>
                <a:latin typeface="Menlo-Regular" panose="020B0609030804020204" pitchFamily="49" charset="0"/>
              </a:rPr>
              <a:t>mpi</a:t>
            </a:r>
            <a:r>
              <a:rPr lang="en-US" sz="1051" dirty="0">
                <a:solidFill>
                  <a:srgbClr val="1C00CF"/>
                </a:solidFill>
                <a:latin typeface="Menlo-Regular" panose="020B0609030804020204" pitchFamily="49" charset="0"/>
              </a:rPr>
              <a:t>’ in </a:t>
            </a:r>
            <a:r>
              <a:rPr lang="en-US" sz="1051" dirty="0" err="1">
                <a:solidFill>
                  <a:srgbClr val="000000"/>
                </a:solidFill>
                <a:latin typeface="Menlo-Regular" panose="020B0609030804020204" pitchFamily="49" charset="0"/>
              </a:rPr>
              <a:t>self.spec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),</a:t>
            </a:r>
          </a:p>
          <a:p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        ]</a:t>
            </a:r>
          </a:p>
          <a:p>
            <a:endParaRPr lang="en-US" sz="1051" dirty="0">
              <a:solidFill>
                <a:srgbClr val="000000"/>
              </a:solidFill>
              <a:latin typeface="Menlo-Regular" panose="020B0609030804020204" pitchFamily="49" charset="0"/>
            </a:endParaRPr>
          </a:p>
          <a:p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    </a:t>
            </a:r>
            <a:r>
              <a:rPr lang="en-US" sz="1051" b="1" dirty="0">
                <a:solidFill>
                  <a:srgbClr val="9B2393"/>
                </a:solidFill>
                <a:latin typeface="Menlo-Bold" panose="020B0609030804020204" pitchFamily="49" charset="0"/>
              </a:rPr>
              <a:t>def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 </a:t>
            </a:r>
            <a:r>
              <a:rPr lang="en-US" sz="1051" b="1" dirty="0">
                <a:solidFill>
                  <a:srgbClr val="000000"/>
                </a:solidFill>
                <a:latin typeface="Menlo-Regular" panose="020B0609030804020204" pitchFamily="49" charset="0"/>
              </a:rPr>
              <a:t>install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(self, spec, prefix):</a:t>
            </a:r>
          </a:p>
          <a:p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        </a:t>
            </a:r>
            <a:r>
              <a:rPr lang="en-US" sz="1051" i="1" dirty="0">
                <a:solidFill>
                  <a:srgbClr val="536579"/>
                </a:solidFill>
                <a:latin typeface="Menlo-Italic" panose="020B0609030804020204" pitchFamily="49" charset="0"/>
              </a:rPr>
              <a:t># </a:t>
            </a:r>
            <a:r>
              <a:rPr lang="en-US" sz="1051" i="1" dirty="0" err="1">
                <a:solidFill>
                  <a:srgbClr val="536579"/>
                </a:solidFill>
                <a:latin typeface="Menlo-Italic" panose="020B0609030804020204" pitchFamily="49" charset="0"/>
              </a:rPr>
              <a:t>Kripke</a:t>
            </a:r>
            <a:r>
              <a:rPr lang="en-US" sz="1051" i="1" dirty="0">
                <a:solidFill>
                  <a:srgbClr val="536579"/>
                </a:solidFill>
                <a:latin typeface="Menlo-Italic" panose="020B0609030804020204" pitchFamily="49" charset="0"/>
              </a:rPr>
              <a:t> does not provide install target, so we have to copy</a:t>
            </a:r>
          </a:p>
          <a:p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        </a:t>
            </a:r>
            <a:r>
              <a:rPr lang="en-US" sz="1051" i="1" dirty="0">
                <a:solidFill>
                  <a:srgbClr val="536579"/>
                </a:solidFill>
                <a:latin typeface="Menlo-Italic" panose="020B0609030804020204" pitchFamily="49" charset="0"/>
              </a:rPr>
              <a:t># things into place.</a:t>
            </a:r>
          </a:p>
          <a:p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        </a:t>
            </a:r>
            <a:r>
              <a:rPr lang="en-US" sz="1051" dirty="0" err="1">
                <a:solidFill>
                  <a:srgbClr val="000000"/>
                </a:solidFill>
                <a:latin typeface="Menlo-Regular" panose="020B0609030804020204" pitchFamily="49" charset="0"/>
              </a:rPr>
              <a:t>mkdirp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(</a:t>
            </a:r>
            <a:r>
              <a:rPr lang="en-US" sz="1051" dirty="0" err="1">
                <a:solidFill>
                  <a:srgbClr val="000000"/>
                </a:solidFill>
                <a:latin typeface="Menlo-Regular" panose="020B0609030804020204" pitchFamily="49" charset="0"/>
              </a:rPr>
              <a:t>prefix.bin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)</a:t>
            </a:r>
          </a:p>
          <a:p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        install(</a:t>
            </a:r>
            <a:r>
              <a:rPr lang="en-US" sz="1051" dirty="0">
                <a:solidFill>
                  <a:srgbClr val="1C00CF"/>
                </a:solidFill>
                <a:latin typeface="Menlo-Regular" panose="020B0609030804020204" pitchFamily="49" charset="0"/>
              </a:rPr>
              <a:t>'../</a:t>
            </a:r>
            <a:r>
              <a:rPr lang="en-US" sz="1051" dirty="0" err="1">
                <a:solidFill>
                  <a:srgbClr val="1C00CF"/>
                </a:solidFill>
                <a:latin typeface="Menlo-Regular" panose="020B0609030804020204" pitchFamily="49" charset="0"/>
              </a:rPr>
              <a:t>spack</a:t>
            </a:r>
            <a:r>
              <a:rPr lang="en-US" sz="1051" dirty="0">
                <a:solidFill>
                  <a:srgbClr val="1C00CF"/>
                </a:solidFill>
                <a:latin typeface="Menlo-Regular" panose="020B0609030804020204" pitchFamily="49" charset="0"/>
              </a:rPr>
              <a:t>-build/</a:t>
            </a:r>
            <a:r>
              <a:rPr lang="en-US" sz="1051" dirty="0" err="1">
                <a:solidFill>
                  <a:srgbClr val="1C00CF"/>
                </a:solidFill>
                <a:latin typeface="Menlo-Regular" panose="020B0609030804020204" pitchFamily="49" charset="0"/>
              </a:rPr>
              <a:t>kripke</a:t>
            </a:r>
            <a:r>
              <a:rPr lang="en-US" sz="1051" dirty="0">
                <a:solidFill>
                  <a:srgbClr val="1C00CF"/>
                </a:solidFill>
                <a:latin typeface="Menlo-Regular" panose="020B0609030804020204" pitchFamily="49" charset="0"/>
              </a:rPr>
              <a:t>'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, </a:t>
            </a:r>
            <a:r>
              <a:rPr lang="en-US" sz="1051" dirty="0" err="1">
                <a:solidFill>
                  <a:srgbClr val="000000"/>
                </a:solidFill>
                <a:latin typeface="Menlo-Regular" panose="020B0609030804020204" pitchFamily="49" charset="0"/>
              </a:rPr>
              <a:t>prefix.bin</a:t>
            </a:r>
            <a:r>
              <a:rPr lang="en-US" sz="1051" dirty="0">
                <a:solidFill>
                  <a:srgbClr val="000000"/>
                </a:solidFill>
                <a:latin typeface="Menlo-Regular" panose="020B0609030804020204" pitchFamily="49" charset="0"/>
              </a:rPr>
              <a:t>)</a:t>
            </a:r>
            <a:endParaRPr lang="en-US" sz="1051" dirty="0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FA8A59CE-5BBF-A24E-B7E6-AF670191AFDA}"/>
              </a:ext>
            </a:extLst>
          </p:cNvPr>
          <p:cNvSpPr/>
          <p:nvPr/>
        </p:nvSpPr>
        <p:spPr>
          <a:xfrm flipH="1">
            <a:off x="8810625" y="1426084"/>
            <a:ext cx="549437" cy="247545"/>
          </a:xfrm>
          <a:prstGeom prst="leftBrace">
            <a:avLst/>
          </a:prstGeom>
          <a:ln w="317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67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5DFD86-D0B7-8841-8C6D-AFD22E4BF568}"/>
              </a:ext>
            </a:extLst>
          </p:cNvPr>
          <p:cNvSpPr txBox="1"/>
          <p:nvPr/>
        </p:nvSpPr>
        <p:spPr>
          <a:xfrm>
            <a:off x="9410859" y="1393281"/>
            <a:ext cx="1585277" cy="543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7" b="1" dirty="0"/>
              <a:t>Base package</a:t>
            </a:r>
          </a:p>
          <a:p>
            <a:r>
              <a:rPr lang="en-US" sz="1467" dirty="0"/>
              <a:t>(</a:t>
            </a:r>
            <a:r>
              <a:rPr lang="en-US" sz="1467" dirty="0" err="1"/>
              <a:t>CMake</a:t>
            </a:r>
            <a:r>
              <a:rPr lang="en-US" sz="1467" dirty="0"/>
              <a:t> support)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28EC63-3F6C-5B49-8C30-6FE38FF80AA0}"/>
              </a:ext>
            </a:extLst>
          </p:cNvPr>
          <p:cNvSpPr txBox="1"/>
          <p:nvPr/>
        </p:nvSpPr>
        <p:spPr>
          <a:xfrm>
            <a:off x="9439902" y="3403992"/>
            <a:ext cx="2534719" cy="318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b="1" dirty="0"/>
              <a:t>Variants </a:t>
            </a:r>
            <a:r>
              <a:rPr lang="en-US" sz="1467" dirty="0"/>
              <a:t>(build options)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7371E100-A37A-0E48-85D8-194B6CC02969}"/>
              </a:ext>
            </a:extLst>
          </p:cNvPr>
          <p:cNvSpPr/>
          <p:nvPr/>
        </p:nvSpPr>
        <p:spPr>
          <a:xfrm flipH="1">
            <a:off x="8816939" y="3371661"/>
            <a:ext cx="549436" cy="386196"/>
          </a:xfrm>
          <a:prstGeom prst="leftBrace">
            <a:avLst/>
          </a:prstGeom>
          <a:ln w="317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67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245460-4074-FB4F-8BA8-035432AF0952}"/>
              </a:ext>
            </a:extLst>
          </p:cNvPr>
          <p:cNvSpPr txBox="1"/>
          <p:nvPr/>
        </p:nvSpPr>
        <p:spPr>
          <a:xfrm>
            <a:off x="9455684" y="5571212"/>
            <a:ext cx="2744600" cy="646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Don’t typically need </a:t>
            </a:r>
            <a:r>
              <a:rPr lang="en-US" sz="1200" dirty="0">
                <a:latin typeface="Monaco" pitchFamily="2" charset="77"/>
              </a:rPr>
              <a:t>install() </a:t>
            </a:r>
            <a:r>
              <a:rPr lang="en-US" sz="1200" dirty="0"/>
              <a:t>for </a:t>
            </a:r>
            <a:r>
              <a:rPr lang="en-US" sz="1200" dirty="0" err="1">
                <a:latin typeface="Monaco" pitchFamily="2" charset="77"/>
              </a:rPr>
              <a:t>CMakePackage</a:t>
            </a:r>
            <a:r>
              <a:rPr lang="en-US" sz="1200" dirty="0"/>
              <a:t>, but we can work around codes that don’t have it.</a:t>
            </a:r>
          </a:p>
        </p:txBody>
      </p:sp>
    </p:spTree>
    <p:extLst>
      <p:ext uri="{BB962C8B-B14F-4D97-AF65-F5344CB8AC3E}">
        <p14:creationId xmlns:p14="http://schemas.microsoft.com/office/powerpoint/2010/main" val="3160276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CustomShape 1"/>
          <p:cNvSpPr/>
          <p:nvPr/>
        </p:nvSpPr>
        <p:spPr>
          <a:xfrm>
            <a:off x="609441" y="220196"/>
            <a:ext cx="10968503" cy="10072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9984" rIns="60944" bIns="59984" anchor="ctr">
            <a:noAutofit/>
          </a:bodyPr>
          <a:lstStyle/>
          <a:p>
            <a:pPr defTabSz="1218804">
              <a:lnSpc>
                <a:spcPct val="90000"/>
              </a:lnSpc>
              <a:defRPr/>
            </a:pPr>
            <a:r>
              <a:rPr lang="en-US" sz="3199" b="1" spc="-1">
                <a:solidFill>
                  <a:srgbClr val="376092"/>
                </a:solidFill>
                <a:latin typeface="Calibri"/>
                <a:ea typeface="DejaVu Sans"/>
              </a:rPr>
              <a:t>Concretization fills in missing configuration details</a:t>
            </a:r>
            <a:br>
              <a:rPr sz="2399">
                <a:solidFill>
                  <a:prstClr val="black"/>
                </a:solidFill>
                <a:latin typeface="Arial"/>
              </a:rPr>
            </a:br>
            <a:r>
              <a:rPr lang="en-US" sz="3199" b="1" spc="-1">
                <a:solidFill>
                  <a:srgbClr val="376092"/>
                </a:solidFill>
                <a:latin typeface="Calibri"/>
                <a:ea typeface="DejaVu Sans"/>
              </a:rPr>
              <a:t>when the user is not explicit.</a:t>
            </a:r>
            <a:endParaRPr lang="en-US" sz="3199" spc="-1">
              <a:solidFill>
                <a:prstClr val="black"/>
              </a:solidFill>
              <a:latin typeface="Arial"/>
            </a:endParaRPr>
          </a:p>
        </p:txBody>
      </p:sp>
      <p:grpSp>
        <p:nvGrpSpPr>
          <p:cNvPr id="452" name="Group 2"/>
          <p:cNvGrpSpPr/>
          <p:nvPr/>
        </p:nvGrpSpPr>
        <p:grpSpPr>
          <a:xfrm>
            <a:off x="106944" y="1251339"/>
            <a:ext cx="10284097" cy="461545"/>
            <a:chOff x="62640" y="1015200"/>
            <a:chExt cx="7715082" cy="346249"/>
          </a:xfrm>
        </p:grpSpPr>
        <p:sp>
          <p:nvSpPr>
            <p:cNvPr id="453" name="CustomShape 3"/>
            <p:cNvSpPr/>
            <p:nvPr/>
          </p:nvSpPr>
          <p:spPr>
            <a:xfrm>
              <a:off x="62640" y="1015200"/>
              <a:ext cx="4311000" cy="3462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>
              <a:outerShdw blurRad="50800" dist="37674" dir="2700000" algn="tl" rotWithShape="0">
                <a:srgbClr val="000000">
                  <a:alpha val="43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365665" tIns="121888" rIns="365665" bIns="121888">
              <a:spAutoFit/>
            </a:bodyPr>
            <a:lstStyle/>
            <a:p>
              <a:pPr defTabSz="1218804">
                <a:defRPr/>
              </a:pPr>
              <a:r>
                <a:rPr lang="en-US" sz="1400" b="1" spc="-1">
                  <a:solidFill>
                    <a:srgbClr val="000000"/>
                  </a:solidFill>
                  <a:latin typeface="Menlo Bold"/>
                  <a:ea typeface="DejaVu Sans"/>
                </a:rPr>
                <a:t>mpileaks ^callpath</a:t>
              </a:r>
              <a:r>
                <a:rPr lang="en-US" sz="1400" b="1" spc="-1">
                  <a:solidFill>
                    <a:srgbClr val="009DD9"/>
                  </a:solidFill>
                  <a:latin typeface="Menlo Bold"/>
                  <a:ea typeface="DejaVu Sans"/>
                </a:rPr>
                <a:t>@1.0</a:t>
              </a:r>
              <a:r>
                <a:rPr lang="en-US" sz="1400" b="1" spc="-1">
                  <a:solidFill>
                    <a:srgbClr val="008000"/>
                  </a:solidFill>
                  <a:latin typeface="Menlo Bold"/>
                  <a:ea typeface="DejaVu Sans"/>
                </a:rPr>
                <a:t>+debug </a:t>
              </a:r>
              <a:r>
                <a:rPr lang="en-US" sz="1400" b="1" spc="-1">
                  <a:solidFill>
                    <a:srgbClr val="000000"/>
                  </a:solidFill>
                  <a:latin typeface="Menlo Bold"/>
                  <a:ea typeface="DejaVu Sans"/>
                </a:rPr>
                <a:t>^libelf</a:t>
              </a:r>
              <a:r>
                <a:rPr lang="en-US" sz="1400" b="1" spc="-1">
                  <a:solidFill>
                    <a:srgbClr val="009DD9"/>
                  </a:solidFill>
                  <a:latin typeface="Menlo Bold"/>
                  <a:ea typeface="DejaVu Sans"/>
                </a:rPr>
                <a:t>@0.8.11</a:t>
              </a:r>
              <a:endParaRPr lang="en-US" sz="1400" spc="-1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454" name="CustomShape 4"/>
            <p:cNvSpPr/>
            <p:nvPr/>
          </p:nvSpPr>
          <p:spPr>
            <a:xfrm>
              <a:off x="4373640" y="1056672"/>
              <a:ext cx="3404082" cy="27554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19969" tIns="59984" rIns="119969" bIns="59984">
              <a:spAutoFit/>
            </a:bodyPr>
            <a:lstStyle/>
            <a:p>
              <a:pPr defTabSz="1218804">
                <a:defRPr/>
              </a:pPr>
              <a:r>
                <a:rPr lang="en-US" sz="1600" spc="-1" dirty="0">
                  <a:solidFill>
                    <a:srgbClr val="000000"/>
                  </a:solidFill>
                  <a:latin typeface="Arial"/>
                  <a:ea typeface="DejaVu Sans"/>
                </a:rPr>
                <a:t>User input: </a:t>
              </a:r>
              <a:r>
                <a:rPr lang="en-US" sz="1600" i="1" spc="-1" dirty="0">
                  <a:solidFill>
                    <a:srgbClr val="000000"/>
                  </a:solidFill>
                  <a:latin typeface="Arial"/>
                  <a:ea typeface="DejaVu Sans"/>
                </a:rPr>
                <a:t>abstract</a:t>
              </a:r>
              <a:r>
                <a:rPr lang="en-US" sz="1600" spc="-1" dirty="0">
                  <a:solidFill>
                    <a:srgbClr val="000000"/>
                  </a:solidFill>
                  <a:latin typeface="Arial"/>
                  <a:ea typeface="DejaVu Sans"/>
                </a:rPr>
                <a:t> spec with some constraints</a:t>
              </a:r>
              <a:endParaRPr lang="en-US" sz="1600" spc="-1" dirty="0">
                <a:solidFill>
                  <a:prstClr val="black"/>
                </a:solidFill>
                <a:latin typeface="Arial"/>
              </a:endParaRPr>
            </a:p>
          </p:txBody>
        </p:sp>
      </p:grpSp>
      <p:grpSp>
        <p:nvGrpSpPr>
          <p:cNvPr id="455" name="Group 5"/>
          <p:cNvGrpSpPr/>
          <p:nvPr/>
        </p:nvGrpSpPr>
        <p:grpSpPr>
          <a:xfrm>
            <a:off x="4809390" y="1985067"/>
            <a:ext cx="3304466" cy="4175519"/>
            <a:chOff x="3525709" y="1623600"/>
            <a:chExt cx="2555184" cy="3219966"/>
          </a:xfrm>
        </p:grpSpPr>
        <p:sp>
          <p:nvSpPr>
            <p:cNvPr id="456" name="CustomShape 6"/>
            <p:cNvSpPr/>
            <p:nvPr/>
          </p:nvSpPr>
          <p:spPr>
            <a:xfrm>
              <a:off x="3525709" y="4370400"/>
              <a:ext cx="2555184" cy="473166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19969" tIns="59984" rIns="119969" bIns="59984">
              <a:spAutoFit/>
            </a:bodyPr>
            <a:lstStyle/>
            <a:p>
              <a:pPr algn="ctr" defTabSz="1218804">
                <a:defRPr/>
              </a:pPr>
              <a:r>
                <a:rPr lang="en-US" sz="1600" i="1" spc="-1" dirty="0">
                  <a:solidFill>
                    <a:srgbClr val="000000"/>
                  </a:solidFill>
                  <a:latin typeface="Arial"/>
                  <a:ea typeface="DejaVu Sans"/>
                </a:rPr>
                <a:t>Concrete</a:t>
              </a:r>
              <a:r>
                <a:rPr lang="en-US" sz="1600" spc="-1" dirty="0">
                  <a:solidFill>
                    <a:srgbClr val="000000"/>
                  </a:solidFill>
                  <a:latin typeface="Arial"/>
                  <a:ea typeface="DejaVu Sans"/>
                </a:rPr>
                <a:t> spec is fully constrained</a:t>
              </a:r>
              <a:endParaRPr lang="en-US" sz="1600" spc="-1" dirty="0">
                <a:solidFill>
                  <a:prstClr val="black"/>
                </a:solidFill>
                <a:latin typeface="Arial"/>
              </a:endParaRPr>
            </a:p>
            <a:p>
              <a:pPr algn="ctr" defTabSz="1218804">
                <a:defRPr/>
              </a:pPr>
              <a:r>
                <a:rPr lang="en-US" sz="1600" spc="-1" dirty="0">
                  <a:solidFill>
                    <a:srgbClr val="000000"/>
                  </a:solidFill>
                  <a:latin typeface="Arial"/>
                  <a:ea typeface="DejaVu Sans"/>
                </a:rPr>
                <a:t>and can be passed to install</a:t>
              </a:r>
              <a:endParaRPr lang="en-US" sz="1600" spc="-1" dirty="0">
                <a:solidFill>
                  <a:prstClr val="black"/>
                </a:solidFill>
                <a:latin typeface="Arial"/>
              </a:endParaRPr>
            </a:p>
          </p:txBody>
        </p:sp>
        <p:pic>
          <p:nvPicPr>
            <p:cNvPr id="457" name="Picture 8"/>
            <p:cNvPicPr/>
            <p:nvPr/>
          </p:nvPicPr>
          <p:blipFill>
            <a:blip r:embed="rId3"/>
            <a:stretch/>
          </p:blipFill>
          <p:spPr>
            <a:xfrm>
              <a:off x="3794400" y="1623600"/>
              <a:ext cx="2049840" cy="27388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58" name="Group 7"/>
          <p:cNvGrpSpPr/>
          <p:nvPr/>
        </p:nvGrpSpPr>
        <p:grpSpPr>
          <a:xfrm>
            <a:off x="1033583" y="1961622"/>
            <a:ext cx="2598148" cy="4175519"/>
            <a:chOff x="757800" y="1565640"/>
            <a:chExt cx="2019960" cy="3258851"/>
          </a:xfrm>
        </p:grpSpPr>
        <p:sp>
          <p:nvSpPr>
            <p:cNvPr id="459" name="CustomShape 8"/>
            <p:cNvSpPr/>
            <p:nvPr/>
          </p:nvSpPr>
          <p:spPr>
            <a:xfrm>
              <a:off x="757800" y="4364280"/>
              <a:ext cx="2019960" cy="46021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19969" tIns="59984" rIns="119969" bIns="59984">
              <a:spAutoFit/>
            </a:bodyPr>
            <a:lstStyle/>
            <a:p>
              <a:pPr algn="ctr" defTabSz="1218804">
                <a:defRPr/>
              </a:pPr>
              <a:r>
                <a:rPr lang="en-US" sz="1600" i="1" spc="-1" dirty="0">
                  <a:solidFill>
                    <a:srgbClr val="000000"/>
                  </a:solidFill>
                  <a:latin typeface="Arial"/>
                  <a:ea typeface="DejaVu Sans"/>
                </a:rPr>
                <a:t>Abstract</a:t>
              </a:r>
              <a:r>
                <a:rPr lang="en-US" sz="1600" spc="-1" dirty="0">
                  <a:solidFill>
                    <a:srgbClr val="000000"/>
                  </a:solidFill>
                  <a:latin typeface="Arial"/>
                  <a:ea typeface="DejaVu Sans"/>
                </a:rPr>
                <a:t>, normalized spec</a:t>
              </a:r>
              <a:endParaRPr lang="en-US" sz="1600" spc="-1" dirty="0">
                <a:solidFill>
                  <a:prstClr val="black"/>
                </a:solidFill>
                <a:latin typeface="Arial"/>
              </a:endParaRPr>
            </a:p>
            <a:p>
              <a:pPr algn="ctr" defTabSz="1218804">
                <a:defRPr/>
              </a:pPr>
              <a:r>
                <a:rPr lang="en-US" sz="1600" spc="-1" dirty="0">
                  <a:solidFill>
                    <a:srgbClr val="000000"/>
                  </a:solidFill>
                  <a:latin typeface="Arial"/>
                  <a:ea typeface="DejaVu Sans"/>
                </a:rPr>
                <a:t>with some dependencies</a:t>
              </a:r>
              <a:endParaRPr lang="en-US" sz="1600" spc="-1" dirty="0">
                <a:solidFill>
                  <a:prstClr val="black"/>
                </a:solidFill>
                <a:latin typeface="Arial"/>
              </a:endParaRPr>
            </a:p>
          </p:txBody>
        </p:sp>
        <p:pic>
          <p:nvPicPr>
            <p:cNvPr id="460" name="Picture 11"/>
            <p:cNvPicPr/>
            <p:nvPr/>
          </p:nvPicPr>
          <p:blipFill>
            <a:blip r:embed="rId4"/>
            <a:stretch/>
          </p:blipFill>
          <p:spPr>
            <a:xfrm>
              <a:off x="1056600" y="1565640"/>
              <a:ext cx="1393200" cy="27471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61" name="Group 9"/>
          <p:cNvGrpSpPr/>
          <p:nvPr/>
        </p:nvGrpSpPr>
        <p:grpSpPr>
          <a:xfrm>
            <a:off x="129019" y="1727853"/>
            <a:ext cx="1320136" cy="2184391"/>
            <a:chOff x="79200" y="1372680"/>
            <a:chExt cx="990360" cy="1638720"/>
          </a:xfrm>
        </p:grpSpPr>
        <p:sp>
          <p:nvSpPr>
            <p:cNvPr id="462" name="CustomShape 10"/>
            <p:cNvSpPr/>
            <p:nvPr/>
          </p:nvSpPr>
          <p:spPr>
            <a:xfrm rot="10800000" flipH="1">
              <a:off x="79200" y="1372680"/>
              <a:ext cx="990360" cy="1638720"/>
            </a:xfrm>
            <a:prstGeom prst="bentArrow">
              <a:avLst>
                <a:gd name="adj1" fmla="val 32573"/>
                <a:gd name="adj2" fmla="val 30466"/>
                <a:gd name="adj3" fmla="val 35812"/>
                <a:gd name="adj4" fmla="val 37463"/>
              </a:avLst>
            </a:prstGeom>
            <a:gradFill rotWithShape="0">
              <a:gsLst>
                <a:gs pos="0">
                  <a:srgbClr val="BFD4FE"/>
                </a:gs>
                <a:gs pos="100000">
                  <a:srgbClr val="E5EFFF"/>
                </a:gs>
              </a:gsLst>
              <a:lin ang="5400000"/>
            </a:gradFill>
            <a:ln>
              <a:solidFill>
                <a:srgbClr val="4A7EBB"/>
              </a:solidFill>
              <a:round/>
            </a:ln>
            <a:effectLst>
              <a:outerShdw blurRad="45000" dist="24840" dir="5400000" rotWithShape="0">
                <a:srgbClr val="000000">
                  <a:alpha val="38000"/>
                </a:srgb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463" name="CustomShape 11"/>
            <p:cNvSpPr/>
            <p:nvPr/>
          </p:nvSpPr>
          <p:spPr>
            <a:xfrm rot="5400000">
              <a:off x="-195434" y="1802268"/>
              <a:ext cx="872188" cy="27554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119969" tIns="59984" rIns="119969" bIns="59984">
              <a:spAutoFit/>
            </a:bodyPr>
            <a:lstStyle/>
            <a:p>
              <a:pPr defTabSz="1218804">
                <a:defRPr/>
              </a:pPr>
              <a:r>
                <a:rPr lang="en-US" sz="1600" spc="-1">
                  <a:solidFill>
                    <a:srgbClr val="000000"/>
                  </a:solidFill>
                  <a:latin typeface="Arial"/>
                  <a:ea typeface="DejaVu Sans"/>
                </a:rPr>
                <a:t>Normalize</a:t>
              </a:r>
              <a:endParaRPr lang="en-US" sz="1600" spc="-1">
                <a:solidFill>
                  <a:prstClr val="black"/>
                </a:solidFill>
                <a:latin typeface="Arial"/>
              </a:endParaRPr>
            </a:p>
          </p:txBody>
        </p:sp>
      </p:grpSp>
      <p:sp>
        <p:nvSpPr>
          <p:cNvPr id="464" name="CustomShape 12"/>
          <p:cNvSpPr/>
          <p:nvPr/>
        </p:nvSpPr>
        <p:spPr>
          <a:xfrm>
            <a:off x="3376916" y="3296940"/>
            <a:ext cx="1539110" cy="834618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>
            <a:solidFill>
              <a:srgbClr val="4A7EBB"/>
            </a:solidFill>
            <a:round/>
          </a:ln>
          <a:effectLst>
            <a:outerShdw blurRad="45000" dist="2484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  <p:txBody>
          <a:bodyPr lIns="119969" tIns="59984" rIns="119969" bIns="59984" anchor="ctr">
            <a:noAutofit/>
          </a:bodyPr>
          <a:lstStyle/>
          <a:p>
            <a:pPr algn="ctr" defTabSz="1218804">
              <a:defRPr/>
            </a:pPr>
            <a:r>
              <a:rPr lang="en-US" sz="1600" spc="-1">
                <a:solidFill>
                  <a:srgbClr val="000000"/>
                </a:solidFill>
                <a:latin typeface="Arial"/>
                <a:ea typeface="DejaVu Sans"/>
              </a:rPr>
              <a:t>Concretize</a:t>
            </a:r>
            <a:endParaRPr lang="en-US" sz="1600" spc="-1">
              <a:solidFill>
                <a:prstClr val="black"/>
              </a:solidFill>
              <a:latin typeface="Arial"/>
            </a:endParaRPr>
          </a:p>
        </p:txBody>
      </p:sp>
      <p:sp>
        <p:nvSpPr>
          <p:cNvPr id="465" name="CustomShape 13"/>
          <p:cNvSpPr/>
          <p:nvPr/>
        </p:nvSpPr>
        <p:spPr>
          <a:xfrm>
            <a:off x="7642380" y="3302323"/>
            <a:ext cx="1136344" cy="872413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>
            <a:solidFill>
              <a:srgbClr val="4A7EBB"/>
            </a:solidFill>
            <a:round/>
          </a:ln>
          <a:effectLst>
            <a:outerShdw blurRad="45000" dist="2484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  <p:txBody>
          <a:bodyPr lIns="119969" tIns="59984" rIns="119969" bIns="59984" anchor="ctr">
            <a:noAutofit/>
          </a:bodyPr>
          <a:lstStyle/>
          <a:p>
            <a:pPr algn="ctr" defTabSz="1218804">
              <a:defRPr/>
            </a:pPr>
            <a:r>
              <a:rPr lang="en-US" sz="1600" spc="-1">
                <a:solidFill>
                  <a:srgbClr val="000000"/>
                </a:solidFill>
                <a:latin typeface="Arial"/>
                <a:ea typeface="DejaVu Sans"/>
              </a:rPr>
              <a:t>Store</a:t>
            </a:r>
            <a:endParaRPr lang="en-US" sz="1600" spc="-1">
              <a:solidFill>
                <a:prstClr val="black"/>
              </a:solidFill>
              <a:latin typeface="Arial"/>
            </a:endParaRPr>
          </a:p>
        </p:txBody>
      </p:sp>
      <p:grpSp>
        <p:nvGrpSpPr>
          <p:cNvPr id="466" name="Group 14"/>
          <p:cNvGrpSpPr/>
          <p:nvPr/>
        </p:nvGrpSpPr>
        <p:grpSpPr>
          <a:xfrm>
            <a:off x="8683626" y="1461790"/>
            <a:ext cx="3302500" cy="4662640"/>
            <a:chOff x="6438600" y="1325520"/>
            <a:chExt cx="2477520" cy="3497891"/>
          </a:xfrm>
        </p:grpSpPr>
        <p:grpSp>
          <p:nvGrpSpPr>
            <p:cNvPr id="467" name="Group 15"/>
            <p:cNvGrpSpPr/>
            <p:nvPr/>
          </p:nvGrpSpPr>
          <p:grpSpPr>
            <a:xfrm>
              <a:off x="6665040" y="1325520"/>
              <a:ext cx="2193480" cy="3007440"/>
              <a:chOff x="6665040" y="1325520"/>
              <a:chExt cx="2193480" cy="3007440"/>
            </a:xfrm>
          </p:grpSpPr>
          <p:sp>
            <p:nvSpPr>
              <p:cNvPr id="468" name="CustomShape 16"/>
              <p:cNvSpPr/>
              <p:nvPr/>
            </p:nvSpPr>
            <p:spPr>
              <a:xfrm>
                <a:off x="6665040" y="1594080"/>
                <a:ext cx="2161800" cy="273888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accent1">
                    <a:lumMod val="75000"/>
                  </a:schemeClr>
                </a:solidFill>
                <a:round/>
              </a:ln>
              <a:effectLst>
                <a:outerShdw blurRad="45000" dist="2484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119969" tIns="59984" rIns="119969" bIns="59984">
                <a:noAutofit/>
              </a:bodyPr>
              <a:lstStyle/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spec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- </a:t>
                </a:r>
                <a:r>
                  <a:rPr lang="en-US" sz="667" spc="-1" dirty="0" err="1">
                    <a:solidFill>
                      <a:srgbClr val="C1651C"/>
                    </a:solidFill>
                    <a:latin typeface="Monaco"/>
                    <a:ea typeface="DejaVu Sans"/>
                  </a:rPr>
                  <a:t>mpileaks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    </a:t>
                </a: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arch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 linux-x86_64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    </a:t>
                </a: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compiler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      </a:t>
                </a: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name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 </a:t>
                </a:r>
                <a:r>
                  <a:rPr lang="en-US" sz="667" spc="-1" dirty="0" err="1">
                    <a:solidFill>
                      <a:srgbClr val="000000"/>
                    </a:solidFill>
                    <a:latin typeface="Monaco"/>
                    <a:ea typeface="DejaVu Sans"/>
                  </a:rPr>
                  <a:t>gcc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      </a:t>
                </a: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version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 4.9.2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    </a:t>
                </a: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dependencies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      </a:t>
                </a: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adept-utils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 kszrtkpbzac3ss2ixcjkcorlaybnptp4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      </a:t>
                </a:r>
                <a:r>
                  <a:rPr lang="en-US" sz="667" spc="-1" dirty="0" err="1">
                    <a:solidFill>
                      <a:srgbClr val="C1651C"/>
                    </a:solidFill>
                    <a:latin typeface="Monaco"/>
                    <a:ea typeface="DejaVu Sans"/>
                  </a:rPr>
                  <a:t>callpath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 bah5f4h4d2n47mgycej2mtrnrivvxy77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      </a:t>
                </a:r>
                <a:r>
                  <a:rPr lang="en-US" sz="667" spc="-1" dirty="0" err="1">
                    <a:solidFill>
                      <a:srgbClr val="C1651C"/>
                    </a:solidFill>
                    <a:latin typeface="Monaco"/>
                    <a:ea typeface="DejaVu Sans"/>
                  </a:rPr>
                  <a:t>mpich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 aa4ar6ifj23yijqmdabeakpejcli72t3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    </a:t>
                </a: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hash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 33hjjhxi7p6gyzn5ptgyes7sghyprujh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    </a:t>
                </a: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variants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 {</a:t>
                </a: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}                                                                                                         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    version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 </a:t>
                </a:r>
                <a:r>
                  <a:rPr lang="en-US" sz="667" spc="-1" dirty="0">
                    <a:solidFill>
                      <a:srgbClr val="9D206F"/>
                    </a:solidFill>
                    <a:latin typeface="Monaco"/>
                    <a:ea typeface="DejaVu Sans"/>
                  </a:rPr>
                  <a:t>'1.0'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- </a:t>
                </a: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adept-utils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    </a:t>
                </a: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arch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 linux-x86_64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    </a:t>
                </a: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compiler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      </a:t>
                </a: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name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 </a:t>
                </a:r>
                <a:r>
                  <a:rPr lang="en-US" sz="667" spc="-1" dirty="0" err="1">
                    <a:solidFill>
                      <a:srgbClr val="000000"/>
                    </a:solidFill>
                    <a:latin typeface="Monaco"/>
                    <a:ea typeface="DejaVu Sans"/>
                  </a:rPr>
                  <a:t>gcc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      </a:t>
                </a: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version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 4.9.2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    </a:t>
                </a: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dependencies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      </a:t>
                </a: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boost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 teesjv7ehpe5ksspjim5dk43a7qnowlq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      </a:t>
                </a:r>
                <a:r>
                  <a:rPr lang="en-US" sz="667" spc="-1" dirty="0" err="1">
                    <a:solidFill>
                      <a:srgbClr val="C1651C"/>
                    </a:solidFill>
                    <a:latin typeface="Monaco"/>
                    <a:ea typeface="DejaVu Sans"/>
                  </a:rPr>
                  <a:t>mpich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 aa4ar6ifj23yijqmdabeakpejcli72t3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    </a:t>
                </a: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hash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 kszrtkpbzac3ss2ixcjkcorlaybnptp4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    </a:t>
                </a: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variants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 {</a:t>
                </a: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}                                                                                                         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    version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 1.0.1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- </a:t>
                </a: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boost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    </a:t>
                </a: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arch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 linux-x86_64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    </a:t>
                </a: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compiler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      </a:t>
                </a: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name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 </a:t>
                </a:r>
                <a:r>
                  <a:rPr lang="en-US" sz="667" spc="-1" dirty="0" err="1">
                    <a:solidFill>
                      <a:srgbClr val="000000"/>
                    </a:solidFill>
                    <a:latin typeface="Monaco"/>
                    <a:ea typeface="DejaVu Sans"/>
                  </a:rPr>
                  <a:t>gcc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      </a:t>
                </a: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version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 4.9.2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    </a:t>
                </a: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dependencies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 {</a:t>
                </a: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}                                                                                                     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    hash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 teesjv7ehpe5ksspjim5dk43a7qnowlq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    </a:t>
                </a: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variants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 {</a:t>
                </a: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}                                                                                                         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C1651C"/>
                    </a:solidFill>
                    <a:latin typeface="Monaco"/>
                    <a:ea typeface="DejaVu Sans"/>
                  </a:rPr>
                  <a:t>    version</a:t>
                </a: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: 1.59.0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defTabSz="1218804">
                  <a:defRPr/>
                </a:pPr>
                <a:r>
                  <a:rPr lang="en-US" sz="667" spc="-1" dirty="0">
                    <a:solidFill>
                      <a:srgbClr val="000000"/>
                    </a:solidFill>
                    <a:latin typeface="Monaco"/>
                    <a:ea typeface="DejaVu Sans"/>
                  </a:rPr>
                  <a:t>...</a:t>
                </a: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1218804">
                  <a:defRPr/>
                </a:pPr>
                <a:endParaRPr lang="en-US" sz="667" spc="-1" dirty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69" name="CustomShape 17"/>
              <p:cNvSpPr/>
              <p:nvPr/>
            </p:nvSpPr>
            <p:spPr>
              <a:xfrm>
                <a:off x="6719760" y="1325520"/>
                <a:ext cx="2138760" cy="27554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19969" tIns="59984" rIns="119969" bIns="59984">
                <a:spAutoFit/>
              </a:bodyPr>
              <a:lstStyle/>
              <a:p>
                <a:pPr algn="r" defTabSz="1218804">
                  <a:defRPr/>
                </a:pPr>
                <a:r>
                  <a:rPr lang="en-US" sz="1600" b="1" spc="-1" dirty="0" err="1">
                    <a:solidFill>
                      <a:srgbClr val="000000"/>
                    </a:solidFill>
                    <a:latin typeface="Monaco"/>
                    <a:ea typeface="DejaVu Sans"/>
                  </a:rPr>
                  <a:t>spec.yaml</a:t>
                </a:r>
                <a:endParaRPr lang="en-US" sz="1600" spc="-1" dirty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sp>
          <p:nvSpPr>
            <p:cNvPr id="470" name="CustomShape 18"/>
            <p:cNvSpPr/>
            <p:nvPr/>
          </p:nvSpPr>
          <p:spPr>
            <a:xfrm>
              <a:off x="6438600" y="4363200"/>
              <a:ext cx="2477520" cy="46021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19969" tIns="59984" rIns="119969" bIns="59984">
              <a:spAutoFit/>
            </a:bodyPr>
            <a:lstStyle/>
            <a:p>
              <a:pPr algn="ctr" defTabSz="1218804">
                <a:defRPr/>
              </a:pPr>
              <a:r>
                <a:rPr lang="en-US" sz="1600" spc="-1" dirty="0">
                  <a:solidFill>
                    <a:srgbClr val="000000"/>
                  </a:solidFill>
                  <a:latin typeface="Arial"/>
                  <a:ea typeface="DejaVu Sans"/>
                </a:rPr>
                <a:t>Detailed provenance stored</a:t>
              </a:r>
              <a:endParaRPr lang="en-US" sz="1600" spc="-1" dirty="0">
                <a:solidFill>
                  <a:prstClr val="black"/>
                </a:solidFill>
                <a:latin typeface="Arial"/>
              </a:endParaRPr>
            </a:p>
            <a:p>
              <a:pPr algn="ctr" defTabSz="1218804">
                <a:defRPr/>
              </a:pPr>
              <a:r>
                <a:rPr lang="en-US" sz="1600" spc="-1" dirty="0">
                  <a:solidFill>
                    <a:srgbClr val="000000"/>
                  </a:solidFill>
                  <a:latin typeface="Arial"/>
                  <a:ea typeface="DejaVu Sans"/>
                </a:rPr>
                <a:t>with installed package</a:t>
              </a:r>
              <a:endParaRPr lang="en-US" sz="1600" spc="-1" dirty="0">
                <a:solidFill>
                  <a:prstClr val="black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674830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stomShape 4">
            <a:extLst>
              <a:ext uri="{FF2B5EF4-FFF2-40B4-BE49-F238E27FC236}">
                <a16:creationId xmlns:a16="http://schemas.microsoft.com/office/drawing/2014/main" id="{B322F5A2-5B53-4349-9020-12816F53E0C5}"/>
              </a:ext>
            </a:extLst>
          </p:cNvPr>
          <p:cNvSpPr/>
          <p:nvPr/>
        </p:nvSpPr>
        <p:spPr>
          <a:xfrm>
            <a:off x="60943" y="3581200"/>
            <a:ext cx="6541823" cy="264618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37674" dir="2700000" algn="tl" rotWithShape="0">
              <a:srgbClr val="000000">
                <a:alpha val="43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365665" tIns="121888" rIns="365665" bIns="121888">
            <a:spAutoFit/>
          </a:bodyPr>
          <a:lstStyle/>
          <a:p>
            <a:r>
              <a:rPr lang="en-US" sz="1200" dirty="0">
                <a:latin typeface="Monaco" pitchFamily="2" charset="77"/>
              </a:rPr>
              <a:t>opt</a:t>
            </a:r>
          </a:p>
          <a:p>
            <a:r>
              <a:rPr lang="en-US" sz="1200" dirty="0">
                <a:latin typeface="Monaco" pitchFamily="2" charset="77"/>
              </a:rPr>
              <a:t>└── </a:t>
            </a:r>
            <a:r>
              <a:rPr lang="en-US" sz="1200" dirty="0" err="1">
                <a:latin typeface="Monaco" pitchFamily="2" charset="77"/>
              </a:rPr>
              <a:t>spack</a:t>
            </a:r>
            <a:endParaRPr lang="en-US" sz="1200" dirty="0">
              <a:latin typeface="Monaco" pitchFamily="2" charset="77"/>
            </a:endParaRPr>
          </a:p>
          <a:p>
            <a:r>
              <a:rPr lang="en-US" sz="1200" dirty="0">
                <a:latin typeface="Monaco" pitchFamily="2" charset="77"/>
              </a:rPr>
              <a:t>    ├── </a:t>
            </a:r>
            <a:r>
              <a:rPr lang="en-US" sz="1200" dirty="0" err="1">
                <a:latin typeface="Monaco" pitchFamily="2" charset="77"/>
              </a:rPr>
              <a:t>darwin-mojave-skylake</a:t>
            </a:r>
            <a:endParaRPr lang="en-US" sz="1200" dirty="0">
              <a:latin typeface="Monaco" pitchFamily="2" charset="77"/>
            </a:endParaRPr>
          </a:p>
          <a:p>
            <a:r>
              <a:rPr lang="en-US" sz="1200" dirty="0">
                <a:latin typeface="Monaco" pitchFamily="2" charset="77"/>
              </a:rPr>
              <a:t>    │   └── clang-10.0.0-apple</a:t>
            </a:r>
          </a:p>
          <a:p>
            <a:r>
              <a:rPr lang="en-US" sz="1200" dirty="0">
                <a:latin typeface="Monaco" pitchFamily="2" charset="77"/>
              </a:rPr>
              <a:t>    │       ├── bzip2-1.0.8-hc4sm4vuzpm4znmvrfzri4ow2mkphe2e</a:t>
            </a:r>
          </a:p>
          <a:p>
            <a:r>
              <a:rPr lang="en-US" sz="1200" dirty="0">
                <a:latin typeface="Monaco" pitchFamily="2" charset="77"/>
              </a:rPr>
              <a:t>    │       ├── python-3.7.6-daqqpssxb6qbfrztsezkmhus3xoflbsy</a:t>
            </a:r>
          </a:p>
          <a:p>
            <a:r>
              <a:rPr lang="en-US" sz="1200" dirty="0">
                <a:latin typeface="Monaco" pitchFamily="2" charset="77"/>
              </a:rPr>
              <a:t>    │       ├── sqlite-3.30.1-u64v26igxvxyn23hysmklfums6tgjv5r</a:t>
            </a:r>
          </a:p>
          <a:p>
            <a:r>
              <a:rPr lang="en-US" sz="1200" dirty="0">
                <a:latin typeface="Monaco" pitchFamily="2" charset="77"/>
              </a:rPr>
              <a:t>    │       ├── xz-5.2.4-u5eawkvaoc7vonabe6nndkcfwuv233cj</a:t>
            </a:r>
          </a:p>
          <a:p>
            <a:r>
              <a:rPr lang="en-US" sz="1200" dirty="0">
                <a:latin typeface="Monaco" pitchFamily="2" charset="77"/>
              </a:rPr>
              <a:t>    │       └── zlib-1.2.11-x46q4wm46ay4pltriijbgizxjrhbaka6</a:t>
            </a:r>
          </a:p>
          <a:p>
            <a:r>
              <a:rPr lang="en-US" sz="1200" dirty="0">
                <a:latin typeface="Monaco" pitchFamily="2" charset="77"/>
              </a:rPr>
              <a:t>    ├── darwin-mojave-x86_64</a:t>
            </a:r>
          </a:p>
          <a:p>
            <a:r>
              <a:rPr lang="en-US" sz="1200" dirty="0">
                <a:latin typeface="Monaco" pitchFamily="2" charset="77"/>
              </a:rPr>
              <a:t>    │   └── clang-10.0.0-apple</a:t>
            </a:r>
          </a:p>
          <a:p>
            <a:r>
              <a:rPr lang="en-US" sz="1200" dirty="0">
                <a:latin typeface="Monaco" pitchFamily="2" charset="77"/>
              </a:rPr>
              <a:t>    │       └── coreutils-8.29-pl2kcytejqcys5dzecfrtjqxfdssvnob</a:t>
            </a:r>
          </a:p>
          <a:p>
            <a:pPr>
              <a:lnSpc>
                <a:spcPct val="100000"/>
              </a:lnSpc>
            </a:pPr>
            <a:endParaRPr lang="en-US" sz="1200" spc="-1" dirty="0">
              <a:latin typeface="Monaco" pitchFamily="2" charset="77"/>
            </a:endParaRPr>
          </a:p>
        </p:txBody>
      </p:sp>
      <p:sp>
        <p:nvSpPr>
          <p:cNvPr id="427" name="CustomShape 1"/>
          <p:cNvSpPr/>
          <p:nvPr/>
        </p:nvSpPr>
        <p:spPr>
          <a:xfrm>
            <a:off x="6717102" y="1157035"/>
            <a:ext cx="5207791" cy="47872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92500" lnSpcReduction="10000"/>
          </a:bodyPr>
          <a:lstStyle/>
          <a:p>
            <a:pPr marL="380996" indent="-303261">
              <a:spcBef>
                <a:spcPts val="2399"/>
              </a:spcBef>
              <a:buClr>
                <a:srgbClr val="376092"/>
              </a:buClr>
              <a:buSzPct val="90000"/>
              <a:buFont typeface="Wingdings" charset="2"/>
              <a:buChar char=""/>
            </a:pPr>
            <a:r>
              <a:rPr lang="en-US" sz="2399" spc="-1" dirty="0">
                <a:solidFill>
                  <a:srgbClr val="000000"/>
                </a:solidFill>
                <a:latin typeface="Calibri"/>
                <a:ea typeface="DejaVu Sans"/>
              </a:rPr>
              <a:t>Each unique dependency graph is a unique </a:t>
            </a:r>
            <a:r>
              <a:rPr lang="en-US" sz="2399" b="1" i="1" spc="-1" dirty="0">
                <a:solidFill>
                  <a:srgbClr val="000000"/>
                </a:solidFill>
                <a:latin typeface="Calibri"/>
                <a:ea typeface="DejaVu Sans"/>
              </a:rPr>
              <a:t>configuration</a:t>
            </a:r>
            <a:r>
              <a:rPr lang="en-US" sz="2399" spc="-1" dirty="0">
                <a:solidFill>
                  <a:srgbClr val="000000"/>
                </a:solidFill>
                <a:latin typeface="Calibri"/>
                <a:ea typeface="DejaVu Sans"/>
              </a:rPr>
              <a:t>.</a:t>
            </a:r>
            <a:endParaRPr lang="en-US" sz="2399" spc="-1" dirty="0">
              <a:latin typeface="Arial"/>
            </a:endParaRPr>
          </a:p>
          <a:p>
            <a:pPr marL="380996" indent="-303261">
              <a:spcBef>
                <a:spcPts val="2399"/>
              </a:spcBef>
              <a:buClr>
                <a:srgbClr val="376092"/>
              </a:buClr>
              <a:buSzPct val="90000"/>
              <a:buFont typeface="Wingdings" charset="2"/>
              <a:buChar char=""/>
            </a:pPr>
            <a:r>
              <a:rPr lang="en-US" sz="2399" spc="-1" dirty="0">
                <a:solidFill>
                  <a:srgbClr val="000000"/>
                </a:solidFill>
                <a:latin typeface="Calibri"/>
                <a:ea typeface="DejaVu Sans"/>
              </a:rPr>
              <a:t>Each configuration in a unique directory.</a:t>
            </a:r>
            <a:endParaRPr lang="en-US" sz="2399" spc="-1" dirty="0">
              <a:latin typeface="Arial"/>
            </a:endParaRPr>
          </a:p>
          <a:p>
            <a:pPr marL="837808" lvl="1" indent="-379557">
              <a:buClr>
                <a:srgbClr val="000000"/>
              </a:buClr>
              <a:buSzPct val="90000"/>
              <a:buFont typeface="Calibri"/>
              <a:buChar char="—"/>
            </a:pPr>
            <a:r>
              <a:rPr lang="en-US" sz="2132" spc="-1" dirty="0">
                <a:solidFill>
                  <a:srgbClr val="000000"/>
                </a:solidFill>
                <a:latin typeface="Calibri"/>
                <a:ea typeface="DejaVu Sans"/>
              </a:rPr>
              <a:t>Multiple configurations of the same package can coexist.</a:t>
            </a:r>
            <a:endParaRPr lang="en-US" sz="2132" spc="-1" dirty="0">
              <a:latin typeface="Arial"/>
            </a:endParaRPr>
          </a:p>
          <a:p>
            <a:pPr marL="380996" indent="-303261">
              <a:spcBef>
                <a:spcPts val="2399"/>
              </a:spcBef>
              <a:buClr>
                <a:srgbClr val="376092"/>
              </a:buClr>
              <a:buSzPct val="90000"/>
              <a:buFont typeface="Wingdings" charset="2"/>
              <a:buChar char=""/>
            </a:pPr>
            <a:r>
              <a:rPr lang="en-US" sz="2399" b="1" spc="-1" dirty="0">
                <a:solidFill>
                  <a:srgbClr val="C0504D"/>
                </a:solidFill>
                <a:latin typeface="Calibri"/>
                <a:ea typeface="DejaVu Sans"/>
              </a:rPr>
              <a:t>Hash</a:t>
            </a:r>
            <a:r>
              <a:rPr lang="en-US" sz="2399" spc="-1" dirty="0">
                <a:solidFill>
                  <a:srgbClr val="C0504D"/>
                </a:solidFill>
                <a:latin typeface="Calibri"/>
                <a:ea typeface="DejaVu Sans"/>
              </a:rPr>
              <a:t> </a:t>
            </a:r>
            <a:r>
              <a:rPr lang="en-US" sz="2399" spc="-1" dirty="0">
                <a:solidFill>
                  <a:srgbClr val="000000"/>
                </a:solidFill>
                <a:latin typeface="Calibri"/>
                <a:ea typeface="DejaVu Sans"/>
              </a:rPr>
              <a:t>of entire directed acyclic graph (DAG) is appended to each prefix. </a:t>
            </a:r>
            <a:endParaRPr lang="en-US" sz="2399" spc="-1" dirty="0">
              <a:latin typeface="Arial"/>
            </a:endParaRPr>
          </a:p>
          <a:p>
            <a:pPr marL="380996" indent="-303261">
              <a:spcBef>
                <a:spcPts val="2399"/>
              </a:spcBef>
              <a:buClr>
                <a:srgbClr val="376092"/>
              </a:buClr>
              <a:buSzPct val="90000"/>
              <a:buFont typeface="Wingdings" charset="2"/>
              <a:buChar char=""/>
            </a:pPr>
            <a:r>
              <a:rPr lang="en-US" sz="2399" spc="-1" dirty="0">
                <a:solidFill>
                  <a:srgbClr val="000000"/>
                </a:solidFill>
                <a:latin typeface="Calibri"/>
                <a:ea typeface="DejaVu Sans"/>
              </a:rPr>
              <a:t>Installed packages automatically find dependencies</a:t>
            </a:r>
            <a:endParaRPr lang="en-US" sz="2399" spc="-1" dirty="0">
              <a:latin typeface="Arial"/>
            </a:endParaRPr>
          </a:p>
          <a:p>
            <a:pPr marL="837808" lvl="1" indent="-379557">
              <a:buClr>
                <a:srgbClr val="000000"/>
              </a:buClr>
              <a:buSzPct val="90000"/>
              <a:buFont typeface="Calibri"/>
              <a:buChar char="—"/>
            </a:pPr>
            <a:r>
              <a:rPr lang="en-US" sz="2132" spc="-1" dirty="0" err="1">
                <a:solidFill>
                  <a:srgbClr val="000000"/>
                </a:solidFill>
                <a:latin typeface="Calibri"/>
                <a:ea typeface="DejaVu Sans"/>
              </a:rPr>
              <a:t>Spack</a:t>
            </a:r>
            <a:r>
              <a:rPr lang="en-US" sz="2132" spc="-1" dirty="0">
                <a:solidFill>
                  <a:srgbClr val="000000"/>
                </a:solidFill>
                <a:latin typeface="Calibri"/>
                <a:ea typeface="DejaVu Sans"/>
              </a:rPr>
              <a:t> embeds RPATHs in binaries.</a:t>
            </a:r>
            <a:endParaRPr lang="en-US" sz="2132" spc="-1" dirty="0">
              <a:latin typeface="Arial"/>
            </a:endParaRPr>
          </a:p>
          <a:p>
            <a:pPr marL="837808" lvl="1" indent="-379557">
              <a:buClr>
                <a:srgbClr val="000000"/>
              </a:buClr>
              <a:buSzPct val="90000"/>
              <a:buFont typeface="Calibri"/>
              <a:buChar char="—"/>
            </a:pPr>
            <a:r>
              <a:rPr lang="en-US" sz="2132" spc="-1" dirty="0">
                <a:solidFill>
                  <a:srgbClr val="000000"/>
                </a:solidFill>
                <a:latin typeface="Calibri"/>
                <a:ea typeface="DejaVu Sans"/>
              </a:rPr>
              <a:t>No need to use modules or set LD_LIBRARY_PATH</a:t>
            </a:r>
            <a:endParaRPr lang="en-US" sz="2132" spc="-1" dirty="0">
              <a:latin typeface="Arial"/>
            </a:endParaRPr>
          </a:p>
          <a:p>
            <a:pPr marL="837808" lvl="1" indent="-379557">
              <a:buClr>
                <a:srgbClr val="000000"/>
              </a:buClr>
              <a:buSzPct val="90000"/>
              <a:buFont typeface="Calibri"/>
              <a:buChar char="—"/>
            </a:pPr>
            <a:r>
              <a:rPr lang="en-US" sz="2132" spc="-1" dirty="0">
                <a:solidFill>
                  <a:srgbClr val="000000"/>
                </a:solidFill>
                <a:latin typeface="Calibri"/>
                <a:ea typeface="DejaVu Sans"/>
              </a:rPr>
              <a:t>Things work </a:t>
            </a:r>
            <a:r>
              <a:rPr lang="en-US" sz="2132" i="1" spc="-1" dirty="0">
                <a:solidFill>
                  <a:srgbClr val="000000"/>
                </a:solidFill>
                <a:latin typeface="Calibri"/>
                <a:ea typeface="DejaVu Sans"/>
              </a:rPr>
              <a:t>the way you built them</a:t>
            </a:r>
            <a:endParaRPr lang="en-US" sz="2132" spc="-1" dirty="0">
              <a:latin typeface="Arial"/>
            </a:endParaRPr>
          </a:p>
        </p:txBody>
      </p:sp>
      <p:sp>
        <p:nvSpPr>
          <p:cNvPr id="428" name="CustomShape 2"/>
          <p:cNvSpPr/>
          <p:nvPr/>
        </p:nvSpPr>
        <p:spPr>
          <a:xfrm>
            <a:off x="609441" y="220196"/>
            <a:ext cx="10968503" cy="10072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9984" rIns="60944" bIns="59984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199" b="1" spc="-1" dirty="0" err="1">
                <a:solidFill>
                  <a:srgbClr val="376092"/>
                </a:solidFill>
                <a:latin typeface="Calibri"/>
                <a:ea typeface="DejaVu Sans"/>
              </a:rPr>
              <a:t>Spack</a:t>
            </a:r>
            <a:r>
              <a:rPr lang="en-US" sz="3199" b="1" spc="-1" dirty="0">
                <a:solidFill>
                  <a:srgbClr val="376092"/>
                </a:solidFill>
                <a:latin typeface="Calibri"/>
                <a:ea typeface="DejaVu Sans"/>
              </a:rPr>
              <a:t> handles combinatorial software complexity</a:t>
            </a:r>
            <a:endParaRPr lang="en-US" sz="3199" spc="-1" dirty="0">
              <a:latin typeface="Arial"/>
            </a:endParaRPr>
          </a:p>
        </p:txBody>
      </p:sp>
      <p:sp>
        <p:nvSpPr>
          <p:cNvPr id="429" name="CustomShape 3"/>
          <p:cNvSpPr/>
          <p:nvPr/>
        </p:nvSpPr>
        <p:spPr>
          <a:xfrm>
            <a:off x="581608" y="1405487"/>
            <a:ext cx="10968503" cy="25039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31" name="Picture 11"/>
          <p:cNvPicPr/>
          <p:nvPr/>
        </p:nvPicPr>
        <p:blipFill>
          <a:blip r:embed="rId2"/>
          <a:stretch/>
        </p:blipFill>
        <p:spPr>
          <a:xfrm>
            <a:off x="-226501" y="1489945"/>
            <a:ext cx="5795450" cy="1864794"/>
          </a:xfrm>
          <a:prstGeom prst="rect">
            <a:avLst/>
          </a:prstGeom>
          <a:ln>
            <a:noFill/>
          </a:ln>
        </p:spPr>
      </p:pic>
      <p:sp>
        <p:nvSpPr>
          <p:cNvPr id="432" name="CustomShape 5"/>
          <p:cNvSpPr/>
          <p:nvPr/>
        </p:nvSpPr>
        <p:spPr>
          <a:xfrm>
            <a:off x="297523" y="3101366"/>
            <a:ext cx="2339040" cy="4492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19969" tIns="59984" rIns="119969" bIns="59984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132" b="1" spc="-1">
                <a:solidFill>
                  <a:srgbClr val="000000"/>
                </a:solidFill>
                <a:latin typeface="Calibri"/>
                <a:ea typeface="DejaVu Sans"/>
              </a:rPr>
              <a:t>Installation Layout</a:t>
            </a:r>
            <a:endParaRPr lang="en-US" sz="2132" spc="-1">
              <a:latin typeface="Arial"/>
            </a:endParaRPr>
          </a:p>
        </p:txBody>
      </p:sp>
      <p:sp>
        <p:nvSpPr>
          <p:cNvPr id="433" name="CustomShape 6"/>
          <p:cNvSpPr/>
          <p:nvPr/>
        </p:nvSpPr>
        <p:spPr>
          <a:xfrm>
            <a:off x="263932" y="1408367"/>
            <a:ext cx="2225961" cy="4492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19969" tIns="59984" rIns="119969" bIns="59984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132" b="1" spc="-1">
                <a:solidFill>
                  <a:srgbClr val="000000"/>
                </a:solidFill>
                <a:latin typeface="Calibri"/>
                <a:ea typeface="DejaVu Sans"/>
              </a:rPr>
              <a:t>Dependency DAG</a:t>
            </a:r>
            <a:endParaRPr lang="en-US" sz="2132" spc="-1">
              <a:latin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E21B078-5DCE-344B-938E-B88F2D776B77}"/>
              </a:ext>
            </a:extLst>
          </p:cNvPr>
          <p:cNvGrpSpPr/>
          <p:nvPr/>
        </p:nvGrpSpPr>
        <p:grpSpPr>
          <a:xfrm>
            <a:off x="61591" y="2958844"/>
            <a:ext cx="6541823" cy="3274908"/>
            <a:chOff x="46205" y="2219040"/>
            <a:chExt cx="4907645" cy="2456821"/>
          </a:xfrm>
        </p:grpSpPr>
        <p:sp>
          <p:nvSpPr>
            <p:cNvPr id="430" name="CustomShape 4"/>
            <p:cNvSpPr/>
            <p:nvPr/>
          </p:nvSpPr>
          <p:spPr>
            <a:xfrm>
              <a:off x="46205" y="2690702"/>
              <a:ext cx="4907645" cy="1985159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>
              <a:outerShdw blurRad="50800" dist="37674" dir="2700000" algn="tl" rotWithShape="0">
                <a:srgbClr val="000000">
                  <a:alpha val="43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365665" tIns="121888" rIns="365665" bIns="121888">
              <a:spAutoFit/>
            </a:bodyPr>
            <a:lstStyle/>
            <a:p>
              <a:r>
                <a:rPr lang="en-US" sz="1200" dirty="0">
                  <a:latin typeface="Monaco" pitchFamily="2" charset="77"/>
                </a:rPr>
                <a:t>opt</a:t>
              </a:r>
            </a:p>
            <a:p>
              <a:r>
                <a:rPr lang="en-US" sz="1200" dirty="0">
                  <a:latin typeface="Monaco" pitchFamily="2" charset="77"/>
                </a:rPr>
                <a:t>└── </a:t>
              </a:r>
              <a:r>
                <a:rPr lang="en-US" sz="1200" dirty="0" err="1">
                  <a:latin typeface="Monaco" pitchFamily="2" charset="77"/>
                </a:rPr>
                <a:t>spack</a:t>
              </a:r>
              <a:endParaRPr lang="en-US" sz="1200" dirty="0">
                <a:latin typeface="Monaco" pitchFamily="2" charset="77"/>
              </a:endParaRPr>
            </a:p>
            <a:p>
              <a:r>
                <a:rPr lang="en-US" sz="1200" dirty="0">
                  <a:latin typeface="Monaco" pitchFamily="2" charset="77"/>
                </a:rPr>
                <a:t>    ├── </a:t>
              </a:r>
              <a:r>
                <a:rPr lang="en-US" sz="1200" dirty="0" err="1">
                  <a:latin typeface="Monaco" pitchFamily="2" charset="77"/>
                </a:rPr>
                <a:t>darwin-mojave-skylake</a:t>
              </a:r>
              <a:endParaRPr lang="en-US" sz="1200" dirty="0">
                <a:latin typeface="Monaco" pitchFamily="2" charset="77"/>
              </a:endParaRPr>
            </a:p>
            <a:p>
              <a:r>
                <a:rPr lang="en-US" sz="1200" dirty="0">
                  <a:latin typeface="Monaco" pitchFamily="2" charset="77"/>
                </a:rPr>
                <a:t>    │   └── clang-10.0.0-apple</a:t>
              </a:r>
            </a:p>
            <a:p>
              <a:r>
                <a:rPr lang="en-US" sz="1200" dirty="0">
                  <a:latin typeface="Monaco" pitchFamily="2" charset="77"/>
                </a:rPr>
                <a:t>    │       ├── bzip2-1.0.8-</a:t>
              </a:r>
              <a:r>
                <a:rPr lang="en-US" sz="1200" b="1" dirty="0">
                  <a:solidFill>
                    <a:schemeClr val="accent2"/>
                  </a:solidFill>
                  <a:latin typeface="Monaco" pitchFamily="2" charset="77"/>
                </a:rPr>
                <a:t>hc4sm4vuzpm4znmvrfzri4ow2mkphe2e</a:t>
              </a:r>
            </a:p>
            <a:p>
              <a:r>
                <a:rPr lang="en-US" sz="1200" dirty="0">
                  <a:latin typeface="Monaco" pitchFamily="2" charset="77"/>
                </a:rPr>
                <a:t>    │       ├── python-3.7.6-</a:t>
              </a:r>
              <a:r>
                <a:rPr lang="en-US" sz="1200" b="1" dirty="0">
                  <a:solidFill>
                    <a:schemeClr val="accent2"/>
                  </a:solidFill>
                  <a:latin typeface="Monaco" pitchFamily="2" charset="77"/>
                </a:rPr>
                <a:t>daqqpssxb6qbfrztsezkmhus3xoflbsy</a:t>
              </a:r>
            </a:p>
            <a:p>
              <a:r>
                <a:rPr lang="en-US" sz="1200" dirty="0">
                  <a:latin typeface="Monaco" pitchFamily="2" charset="77"/>
                </a:rPr>
                <a:t>    │       ├── sqlite-3.30.1-</a:t>
              </a:r>
              <a:r>
                <a:rPr lang="en-US" sz="1200" b="1" dirty="0">
                  <a:solidFill>
                    <a:schemeClr val="accent2"/>
                  </a:solidFill>
                  <a:latin typeface="Monaco" pitchFamily="2" charset="77"/>
                </a:rPr>
                <a:t>u64v26igxvxyn23hysmklfums6tgjv5r</a:t>
              </a:r>
            </a:p>
            <a:p>
              <a:r>
                <a:rPr lang="en-US" sz="1200" dirty="0">
                  <a:latin typeface="Monaco" pitchFamily="2" charset="77"/>
                </a:rPr>
                <a:t>    │       ├── xz-5.2.4-</a:t>
              </a:r>
              <a:r>
                <a:rPr lang="en-US" sz="1200" b="1" dirty="0">
                  <a:solidFill>
                    <a:schemeClr val="accent2"/>
                  </a:solidFill>
                  <a:latin typeface="Monaco" pitchFamily="2" charset="77"/>
                </a:rPr>
                <a:t>u5eawkvaoc7vonabe6nndkcfwuv233cj</a:t>
              </a:r>
            </a:p>
            <a:p>
              <a:r>
                <a:rPr lang="en-US" sz="1200" dirty="0">
                  <a:latin typeface="Monaco" pitchFamily="2" charset="77"/>
                </a:rPr>
                <a:t>    │       └── zlib-1.2.11-</a:t>
              </a:r>
              <a:r>
                <a:rPr lang="en-US" sz="1200" b="1" dirty="0">
                  <a:solidFill>
                    <a:schemeClr val="accent2"/>
                  </a:solidFill>
                  <a:latin typeface="Monaco" pitchFamily="2" charset="77"/>
                </a:rPr>
                <a:t>x46q4wm46ay4pltriijbgizxjrhbaka6</a:t>
              </a:r>
            </a:p>
            <a:p>
              <a:r>
                <a:rPr lang="en-US" sz="1200" dirty="0">
                  <a:latin typeface="Monaco" pitchFamily="2" charset="77"/>
                </a:rPr>
                <a:t>    ├── darwin-mojave-x86_64</a:t>
              </a:r>
            </a:p>
            <a:p>
              <a:r>
                <a:rPr lang="en-US" sz="1200" dirty="0">
                  <a:latin typeface="Monaco" pitchFamily="2" charset="77"/>
                </a:rPr>
                <a:t>    │   └── clang-10.0.0-apple</a:t>
              </a:r>
            </a:p>
            <a:p>
              <a:r>
                <a:rPr lang="en-US" sz="1200" dirty="0">
                  <a:latin typeface="Monaco" pitchFamily="2" charset="77"/>
                </a:rPr>
                <a:t>    │       └── coreutils-8.29-</a:t>
              </a:r>
              <a:r>
                <a:rPr lang="en-US" sz="1200" b="1" dirty="0">
                  <a:solidFill>
                    <a:schemeClr val="accent2"/>
                  </a:solidFill>
                  <a:latin typeface="Monaco" pitchFamily="2" charset="77"/>
                </a:rPr>
                <a:t>pl2kcytejqcys5dzecfrtjqxfdssvnob</a:t>
              </a:r>
            </a:p>
            <a:p>
              <a:pPr>
                <a:lnSpc>
                  <a:spcPct val="100000"/>
                </a:lnSpc>
              </a:pPr>
              <a:endParaRPr lang="en-US" sz="1200" spc="-1" dirty="0">
                <a:latin typeface="Monaco" pitchFamily="2" charset="77"/>
              </a:endParaRPr>
            </a:p>
          </p:txBody>
        </p:sp>
        <p:sp>
          <p:nvSpPr>
            <p:cNvPr id="434" name="CustomShape 7"/>
            <p:cNvSpPr/>
            <p:nvPr/>
          </p:nvSpPr>
          <p:spPr>
            <a:xfrm rot="5400000">
              <a:off x="2453040" y="2498400"/>
              <a:ext cx="932400" cy="373680"/>
            </a:xfrm>
            <a:prstGeom prst="stripedRightArrow">
              <a:avLst>
                <a:gd name="adj1" fmla="val 50000"/>
                <a:gd name="adj2" fmla="val 50000"/>
              </a:avLst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19969" tIns="59984" rIns="119969" bIns="59984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600" spc="-1">
                  <a:solidFill>
                    <a:srgbClr val="FFFFFF"/>
                  </a:solidFill>
                  <a:latin typeface="Calibri"/>
                  <a:ea typeface="DejaVu Sans"/>
                </a:rPr>
                <a:t>Hash</a:t>
              </a:r>
              <a:endParaRPr lang="en-US" sz="1600" spc="-1"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525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9A779B-4E04-2241-9F52-351CD3B51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7425" y="2888915"/>
            <a:ext cx="7614875" cy="3184829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spack.yaml</a:t>
            </a:r>
            <a:r>
              <a:rPr lang="en-US" dirty="0"/>
              <a:t> describes project requirements</a:t>
            </a:r>
          </a:p>
          <a:p>
            <a:r>
              <a:rPr lang="en-US" dirty="0" err="1"/>
              <a:t>spack.lock</a:t>
            </a:r>
            <a:r>
              <a:rPr lang="en-US" dirty="0"/>
              <a:t> describes exactly what versions/configurations were installed, allows them to be reproduced.</a:t>
            </a:r>
          </a:p>
          <a:p>
            <a:r>
              <a:rPr lang="en-US" dirty="0"/>
              <a:t>Can also be used to maintain configuration together with </a:t>
            </a:r>
            <a:r>
              <a:rPr lang="en-US" dirty="0" err="1"/>
              <a:t>Spack</a:t>
            </a:r>
            <a:r>
              <a:rPr lang="en-US" dirty="0"/>
              <a:t> packages.</a:t>
            </a:r>
          </a:p>
          <a:p>
            <a:pPr lvl="1"/>
            <a:r>
              <a:rPr lang="en-US" dirty="0"/>
              <a:t>E.g., versioning your own local software stack with consistent compilers/MPI implementations</a:t>
            </a:r>
          </a:p>
          <a:p>
            <a:pPr lvl="1"/>
            <a:r>
              <a:rPr lang="en-US" dirty="0"/>
              <a:t>Allows developers and site support engineers to easily version </a:t>
            </a:r>
            <a:r>
              <a:rPr lang="en-US" dirty="0" err="1"/>
              <a:t>Spack</a:t>
            </a:r>
            <a:r>
              <a:rPr lang="en-US" dirty="0"/>
              <a:t> configurations in a repository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DC3A8F-B594-2F44-8C0B-561560B56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09" y="94201"/>
            <a:ext cx="10969943" cy="1008508"/>
          </a:xfrm>
        </p:spPr>
        <p:txBody>
          <a:bodyPr/>
          <a:lstStyle/>
          <a:p>
            <a:r>
              <a:rPr lang="en-US" dirty="0" err="1"/>
              <a:t>Spack</a:t>
            </a:r>
            <a:r>
              <a:rPr lang="en-US" dirty="0"/>
              <a:t> environments enable users to build customized stacks from an abstract description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757731-DA50-B843-B9C7-A5B5A50EDB65}"/>
              </a:ext>
            </a:extLst>
          </p:cNvPr>
          <p:cNvSpPr txBox="1"/>
          <p:nvPr/>
        </p:nvSpPr>
        <p:spPr>
          <a:xfrm>
            <a:off x="167101" y="975159"/>
            <a:ext cx="2211889" cy="338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Simple </a:t>
            </a:r>
            <a:r>
              <a:rPr lang="en-US" sz="1600" dirty="0" err="1"/>
              <a:t>spack.yaml</a:t>
            </a:r>
            <a:r>
              <a:rPr lang="en-US" sz="1600" dirty="0"/>
              <a:t> file</a:t>
            </a:r>
          </a:p>
        </p:txBody>
      </p:sp>
      <p:sp>
        <p:nvSpPr>
          <p:cNvPr id="12" name="Folded Corner 11">
            <a:extLst>
              <a:ext uri="{FF2B5EF4-FFF2-40B4-BE49-F238E27FC236}">
                <a16:creationId xmlns:a16="http://schemas.microsoft.com/office/drawing/2014/main" id="{640BEF10-E680-FC48-8727-9E12E92D8874}"/>
              </a:ext>
            </a:extLst>
          </p:cNvPr>
          <p:cNvSpPr/>
          <p:nvPr/>
        </p:nvSpPr>
        <p:spPr bwMode="auto">
          <a:xfrm rot="10800000" flipH="1">
            <a:off x="4905677" y="1320968"/>
            <a:ext cx="453993" cy="598901"/>
          </a:xfrm>
          <a:prstGeom prst="foldedCorner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2132" dirty="0">
              <a:solidFill>
                <a:srgbClr val="000000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3B56637-8C28-DB48-8600-FECDFF08021A}"/>
              </a:ext>
            </a:extLst>
          </p:cNvPr>
          <p:cNvSpPr/>
          <p:nvPr/>
        </p:nvSpPr>
        <p:spPr bwMode="auto">
          <a:xfrm>
            <a:off x="6416294" y="1500160"/>
            <a:ext cx="1085120" cy="42385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</a:rPr>
              <a:t>install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43A5473-ECA1-E548-A802-4F3DFC3001D1}"/>
              </a:ext>
            </a:extLst>
          </p:cNvPr>
          <p:cNvSpPr/>
          <p:nvPr/>
        </p:nvSpPr>
        <p:spPr bwMode="auto">
          <a:xfrm>
            <a:off x="10672836" y="1380060"/>
            <a:ext cx="1054574" cy="63524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</a:rPr>
              <a:t>build project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C3827C-B049-C745-803D-9CADCBB95950}"/>
              </a:ext>
            </a:extLst>
          </p:cNvPr>
          <p:cNvSpPr txBox="1"/>
          <p:nvPr/>
        </p:nvSpPr>
        <p:spPr>
          <a:xfrm>
            <a:off x="4053728" y="1919869"/>
            <a:ext cx="2157890" cy="769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7" dirty="0" err="1"/>
              <a:t>spack.yaml</a:t>
            </a:r>
            <a:r>
              <a:rPr lang="en-US" sz="1467" dirty="0"/>
              <a:t> file with names of required dependencies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8CE36070-B1D5-C14A-9E33-C75615591467}"/>
              </a:ext>
            </a:extLst>
          </p:cNvPr>
          <p:cNvCxnSpPr>
            <a:cxnSpLocks/>
            <a:stCxn id="14" idx="2"/>
            <a:endCxn id="28" idx="1"/>
          </p:cNvCxnSpPr>
          <p:nvPr/>
        </p:nvCxnSpPr>
        <p:spPr>
          <a:xfrm rot="16200000" flipH="1">
            <a:off x="7275341" y="1607525"/>
            <a:ext cx="229900" cy="862875"/>
          </a:xfrm>
          <a:prstGeom prst="bentConnector2">
            <a:avLst/>
          </a:prstGeom>
          <a:ln w="28575" cmpd="sng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61514F54-9853-B043-91B4-1A6A0A28DFF9}"/>
              </a:ext>
            </a:extLst>
          </p:cNvPr>
          <p:cNvCxnSpPr>
            <a:cxnSpLocks/>
            <a:stCxn id="14" idx="0"/>
            <a:endCxn id="26" idx="2"/>
          </p:cNvCxnSpPr>
          <p:nvPr/>
        </p:nvCxnSpPr>
        <p:spPr>
          <a:xfrm rot="5400000" flipH="1" flipV="1">
            <a:off x="7280947" y="924082"/>
            <a:ext cx="253987" cy="898173"/>
          </a:xfrm>
          <a:prstGeom prst="bentConnector2">
            <a:avLst/>
          </a:prstGeom>
          <a:ln w="28575" cmpd="sng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E2420C9-7EC8-C646-83CC-D983B2664DFE}"/>
              </a:ext>
            </a:extLst>
          </p:cNvPr>
          <p:cNvGrpSpPr/>
          <p:nvPr/>
        </p:nvGrpSpPr>
        <p:grpSpPr>
          <a:xfrm>
            <a:off x="7821730" y="1854463"/>
            <a:ext cx="2925239" cy="598901"/>
            <a:chOff x="2751233" y="3973077"/>
            <a:chExt cx="2194501" cy="449293"/>
          </a:xfrm>
        </p:grpSpPr>
        <p:sp>
          <p:nvSpPr>
            <p:cNvPr id="28" name="Folded Corner 27">
              <a:extLst>
                <a:ext uri="{FF2B5EF4-FFF2-40B4-BE49-F238E27FC236}">
                  <a16:creationId xmlns:a16="http://schemas.microsoft.com/office/drawing/2014/main" id="{9D2D5301-66B3-0941-B236-C02A917773FA}"/>
                </a:ext>
              </a:extLst>
            </p:cNvPr>
            <p:cNvSpPr/>
            <p:nvPr/>
          </p:nvSpPr>
          <p:spPr bwMode="auto">
            <a:xfrm rot="10800000" flipH="1">
              <a:off x="2751233" y="3973077"/>
              <a:ext cx="340583" cy="449293"/>
            </a:xfrm>
            <a:prstGeom prst="foldedCorner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2132" dirty="0">
                <a:solidFill>
                  <a:srgbClr val="000000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23B72A5-E360-764C-B5FD-3D8B8961A227}"/>
                </a:ext>
              </a:extLst>
            </p:cNvPr>
            <p:cNvSpPr txBox="1"/>
            <p:nvPr/>
          </p:nvSpPr>
          <p:spPr>
            <a:xfrm>
              <a:off x="3124575" y="3991483"/>
              <a:ext cx="1821159" cy="407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67" dirty="0" err="1"/>
                <a:t>Lockfile</a:t>
              </a:r>
              <a:r>
                <a:rPr lang="en-US" sz="1467" dirty="0"/>
                <a:t> describes </a:t>
              </a:r>
              <a:br>
                <a:rPr lang="en-US" sz="1467" dirty="0"/>
              </a:br>
              <a:r>
                <a:rPr lang="en-US" sz="1467" dirty="0"/>
                <a:t>exact versions installed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4B92438-143D-7D40-B8C7-6CF825864310}"/>
              </a:ext>
            </a:extLst>
          </p:cNvPr>
          <p:cNvGrpSpPr/>
          <p:nvPr/>
        </p:nvGrpSpPr>
        <p:grpSpPr>
          <a:xfrm>
            <a:off x="7857028" y="968508"/>
            <a:ext cx="2593471" cy="662600"/>
            <a:chOff x="2737383" y="3334935"/>
            <a:chExt cx="1945610" cy="49708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FCF96F9-C5FB-314C-94A6-8E2163918CEF}"/>
                </a:ext>
              </a:extLst>
            </p:cNvPr>
            <p:cNvGrpSpPr/>
            <p:nvPr/>
          </p:nvGrpSpPr>
          <p:grpSpPr>
            <a:xfrm>
              <a:off x="2737383" y="3334935"/>
              <a:ext cx="851688" cy="497080"/>
              <a:chOff x="2917407" y="2895424"/>
              <a:chExt cx="851688" cy="497080"/>
            </a:xfrm>
          </p:grpSpPr>
          <p:sp>
            <p:nvSpPr>
              <p:cNvPr id="24" name="Cube 23">
                <a:extLst>
                  <a:ext uri="{FF2B5EF4-FFF2-40B4-BE49-F238E27FC236}">
                    <a16:creationId xmlns:a16="http://schemas.microsoft.com/office/drawing/2014/main" id="{B95EAD95-B3A8-754E-9DE1-DBBAB6001ECE}"/>
                  </a:ext>
                </a:extLst>
              </p:cNvPr>
              <p:cNvSpPr/>
              <p:nvPr/>
            </p:nvSpPr>
            <p:spPr bwMode="auto">
              <a:xfrm>
                <a:off x="3291997" y="2895424"/>
                <a:ext cx="333286" cy="333286"/>
              </a:xfrm>
              <a:prstGeom prst="cub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2132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6" name="Cube 25">
                <a:extLst>
                  <a:ext uri="{FF2B5EF4-FFF2-40B4-BE49-F238E27FC236}">
                    <a16:creationId xmlns:a16="http://schemas.microsoft.com/office/drawing/2014/main" id="{B3F329E8-4681-1247-B55C-AA428785BE54}"/>
                  </a:ext>
                </a:extLst>
              </p:cNvPr>
              <p:cNvSpPr/>
              <p:nvPr/>
            </p:nvSpPr>
            <p:spPr bwMode="auto">
              <a:xfrm>
                <a:off x="2917407" y="2895424"/>
                <a:ext cx="333286" cy="333286"/>
              </a:xfrm>
              <a:prstGeom prst="cub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2132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" name="Cube 18">
                <a:extLst>
                  <a:ext uri="{FF2B5EF4-FFF2-40B4-BE49-F238E27FC236}">
                    <a16:creationId xmlns:a16="http://schemas.microsoft.com/office/drawing/2014/main" id="{D1B49D0F-861A-1546-9987-48DD1089E94C}"/>
                  </a:ext>
                </a:extLst>
              </p:cNvPr>
              <p:cNvSpPr/>
              <p:nvPr/>
            </p:nvSpPr>
            <p:spPr bwMode="auto">
              <a:xfrm>
                <a:off x="3435809" y="3059218"/>
                <a:ext cx="333286" cy="333286"/>
              </a:xfrm>
              <a:prstGeom prst="cub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2132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Cube 16">
                <a:extLst>
                  <a:ext uri="{FF2B5EF4-FFF2-40B4-BE49-F238E27FC236}">
                    <a16:creationId xmlns:a16="http://schemas.microsoft.com/office/drawing/2014/main" id="{E49FBB85-67C3-0C4E-9D20-9BD5F15CF06D}"/>
                  </a:ext>
                </a:extLst>
              </p:cNvPr>
              <p:cNvSpPr/>
              <p:nvPr/>
            </p:nvSpPr>
            <p:spPr bwMode="auto">
              <a:xfrm>
                <a:off x="3061219" y="3059218"/>
                <a:ext cx="333286" cy="333286"/>
              </a:xfrm>
              <a:prstGeom prst="cub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2132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DE65358-D8DE-2446-BD8A-41AB77F2F6B4}"/>
                </a:ext>
              </a:extLst>
            </p:cNvPr>
            <p:cNvSpPr txBox="1"/>
            <p:nvPr/>
          </p:nvSpPr>
          <p:spPr>
            <a:xfrm>
              <a:off x="3614531" y="3352290"/>
              <a:ext cx="1068462" cy="407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67" dirty="0"/>
                <a:t>Dependency packages</a:t>
              </a:r>
            </a:p>
          </p:txBody>
        </p:sp>
      </p:grpSp>
      <p:sp>
        <p:nvSpPr>
          <p:cNvPr id="48" name="Right Arrow 47">
            <a:extLst>
              <a:ext uri="{FF2B5EF4-FFF2-40B4-BE49-F238E27FC236}">
                <a16:creationId xmlns:a16="http://schemas.microsoft.com/office/drawing/2014/main" id="{F11EF100-3722-2F4F-BB1F-33C1A567D990}"/>
              </a:ext>
            </a:extLst>
          </p:cNvPr>
          <p:cNvSpPr/>
          <p:nvPr/>
        </p:nvSpPr>
        <p:spPr bwMode="auto">
          <a:xfrm>
            <a:off x="9898625" y="1422942"/>
            <a:ext cx="674495" cy="578289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2132" dirty="0">
              <a:solidFill>
                <a:srgbClr val="000000"/>
              </a:solidFill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B99708CE-B19F-634D-A4B7-5E8E89DD8489}"/>
              </a:ext>
            </a:extLst>
          </p:cNvPr>
          <p:cNvSpPr/>
          <p:nvPr/>
        </p:nvSpPr>
        <p:spPr bwMode="auto">
          <a:xfrm>
            <a:off x="5798934" y="1453676"/>
            <a:ext cx="538909" cy="578289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2132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3C95E9-88E5-4A4B-ADA8-B511FC5F9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02" y="1359743"/>
            <a:ext cx="3861047" cy="2187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Right Arrow 26">
            <a:extLst>
              <a:ext uri="{FF2B5EF4-FFF2-40B4-BE49-F238E27FC236}">
                <a16:creationId xmlns:a16="http://schemas.microsoft.com/office/drawing/2014/main" id="{2C303293-4AF1-5348-8857-760DE5AB7CAA}"/>
              </a:ext>
            </a:extLst>
          </p:cNvPr>
          <p:cNvSpPr/>
          <p:nvPr/>
        </p:nvSpPr>
        <p:spPr bwMode="auto">
          <a:xfrm rot="5400000">
            <a:off x="14152028" y="3993692"/>
            <a:ext cx="387656" cy="423534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2132" dirty="0">
              <a:solidFill>
                <a:srgbClr val="0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6674D7-6C7B-1A4E-AB42-1EE2C092EA5D}"/>
              </a:ext>
            </a:extLst>
          </p:cNvPr>
          <p:cNvSpPr txBox="1"/>
          <p:nvPr/>
        </p:nvSpPr>
        <p:spPr>
          <a:xfrm>
            <a:off x="115945" y="3682367"/>
            <a:ext cx="3468316" cy="338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Concrete </a:t>
            </a:r>
            <a:r>
              <a:rPr lang="en-US" sz="1600" dirty="0" err="1"/>
              <a:t>spack.lock</a:t>
            </a:r>
            <a:r>
              <a:rPr lang="en-US" sz="1600" dirty="0"/>
              <a:t> file (generated)</a:t>
            </a:r>
          </a:p>
        </p:txBody>
      </p:sp>
      <p:sp>
        <p:nvSpPr>
          <p:cNvPr id="11" name="Document 10">
            <a:extLst>
              <a:ext uri="{FF2B5EF4-FFF2-40B4-BE49-F238E27FC236}">
                <a16:creationId xmlns:a16="http://schemas.microsoft.com/office/drawing/2014/main" id="{07AA6720-15CF-0149-A069-744D12EE8D04}"/>
              </a:ext>
            </a:extLst>
          </p:cNvPr>
          <p:cNvSpPr/>
          <p:nvPr/>
        </p:nvSpPr>
        <p:spPr>
          <a:xfrm>
            <a:off x="167101" y="4020833"/>
            <a:ext cx="3861048" cy="2789705"/>
          </a:xfrm>
          <a:prstGeom prst="flowChartDocumen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60000" sy="60000" flip="none" algn="tl"/>
          </a:blipFill>
          <a:effectLst>
            <a:outerShdw blurRad="304800" dist="165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2766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021641-84EF-E343-BE89-97CAE53AD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Spack</a:t>
            </a:r>
            <a:r>
              <a:rPr lang="en-US" dirty="0"/>
              <a:t> can generate multi-stage container build recipes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DBD922-9F39-044F-9FCF-085C22C117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740"/>
          <a:stretch/>
        </p:blipFill>
        <p:spPr>
          <a:xfrm>
            <a:off x="442486" y="1304460"/>
            <a:ext cx="3349330" cy="4249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6B4036-781D-5D48-A28F-4DF329D7FAC6}"/>
              </a:ext>
            </a:extLst>
          </p:cNvPr>
          <p:cNvSpPr txBox="1"/>
          <p:nvPr/>
        </p:nvSpPr>
        <p:spPr>
          <a:xfrm>
            <a:off x="2077984" y="6122191"/>
            <a:ext cx="5175069" cy="646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99" dirty="0" err="1">
                <a:latin typeface="Monaco" pitchFamily="2" charset="77"/>
              </a:rPr>
              <a:t>spack</a:t>
            </a:r>
            <a:r>
              <a:rPr lang="en-US" sz="3599" dirty="0">
                <a:latin typeface="Monaco" pitchFamily="2" charset="77"/>
              </a:rPr>
              <a:t> containerize</a:t>
            </a:r>
          </a:p>
        </p:txBody>
      </p:sp>
      <p:sp>
        <p:nvSpPr>
          <p:cNvPr id="10" name="Google Shape;221;p31">
            <a:extLst>
              <a:ext uri="{FF2B5EF4-FFF2-40B4-BE49-F238E27FC236}">
                <a16:creationId xmlns:a16="http://schemas.microsoft.com/office/drawing/2014/main" id="{82D02ECF-9727-0945-8272-4CBE800DAE22}"/>
              </a:ext>
            </a:extLst>
          </p:cNvPr>
          <p:cNvSpPr txBox="1">
            <a:spLocks/>
          </p:cNvSpPr>
          <p:nvPr/>
        </p:nvSpPr>
        <p:spPr>
          <a:xfrm>
            <a:off x="7389238" y="1168082"/>
            <a:ext cx="4400594" cy="545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147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66092"/>
              </a:buClr>
              <a:buSzPts val="162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alibri"/>
              <a:buChar char="—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–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063" indent="-331371" defTabSz="914126" fontAlgn="auto">
              <a:defRPr/>
            </a:pPr>
            <a:r>
              <a:rPr lang="en-US" sz="1999" kern="0" dirty="0">
                <a:solidFill>
                  <a:srgbClr val="000000"/>
                </a:solidFill>
              </a:rPr>
              <a:t>Any </a:t>
            </a:r>
            <a:r>
              <a:rPr lang="en-US" sz="1999" kern="0" dirty="0" err="1">
                <a:solidFill>
                  <a:srgbClr val="000000"/>
                </a:solidFill>
              </a:rPr>
              <a:t>Spack</a:t>
            </a:r>
            <a:r>
              <a:rPr lang="en-US" sz="1999" kern="0" dirty="0">
                <a:solidFill>
                  <a:srgbClr val="000000"/>
                </a:solidFill>
              </a:rPr>
              <a:t> environment can be bundled into a container image</a:t>
            </a:r>
          </a:p>
          <a:p>
            <a:pPr marL="914126" lvl="1" indent="-319944" defTabSz="914126" fontAlgn="auto"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1799" kern="0" dirty="0">
                <a:solidFill>
                  <a:srgbClr val="000000"/>
                </a:solidFill>
              </a:rPr>
              <a:t>Optional container section allows finer-grained customization</a:t>
            </a:r>
          </a:p>
          <a:p>
            <a:pPr marL="914126" lvl="1" indent="-319944" defTabSz="914126" fontAlgn="auto">
              <a:spcBef>
                <a:spcPts val="0"/>
              </a:spcBef>
              <a:buClr>
                <a:srgbClr val="000000"/>
              </a:buClr>
              <a:defRPr/>
            </a:pPr>
            <a:endParaRPr lang="en-US" sz="1799" kern="0" dirty="0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en-US" sz="1999" kern="0" dirty="0">
                <a:solidFill>
                  <a:srgbClr val="000000"/>
                </a:solidFill>
              </a:rPr>
              <a:t>Generated </a:t>
            </a:r>
            <a:r>
              <a:rPr lang="en-US" sz="1999" kern="0" dirty="0" err="1">
                <a:solidFill>
                  <a:srgbClr val="000000"/>
                </a:solidFill>
              </a:rPr>
              <a:t>Dockerfile</a:t>
            </a:r>
            <a:r>
              <a:rPr lang="en-US" sz="1999" kern="0" dirty="0">
                <a:solidFill>
                  <a:srgbClr val="000000"/>
                </a:solidFill>
              </a:rPr>
              <a:t> uses multi-stage builds to minimize size of final image</a:t>
            </a:r>
          </a:p>
          <a:p>
            <a:pPr lvl="1"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1799" kern="0" dirty="0">
                <a:solidFill>
                  <a:srgbClr val="000000"/>
                </a:solidFill>
              </a:rPr>
              <a:t>Strips binaries</a:t>
            </a:r>
          </a:p>
          <a:p>
            <a:pPr lvl="1"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1799" kern="0" dirty="0">
                <a:solidFill>
                  <a:srgbClr val="000000"/>
                </a:solidFill>
              </a:rPr>
              <a:t>Removes unneeded build deps with </a:t>
            </a:r>
            <a:r>
              <a:rPr lang="en-US" kern="0" dirty="0" err="1">
                <a:solidFill>
                  <a:srgbClr val="000000"/>
                </a:solidFill>
                <a:latin typeface="Monaco" pitchFamily="2" charset="77"/>
              </a:rPr>
              <a:t>spack</a:t>
            </a:r>
            <a:r>
              <a:rPr lang="en-US" kern="0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kern="0" dirty="0" err="1">
                <a:solidFill>
                  <a:srgbClr val="000000"/>
                </a:solidFill>
                <a:latin typeface="Monaco" pitchFamily="2" charset="77"/>
              </a:rPr>
              <a:t>gc</a:t>
            </a:r>
            <a:endParaRPr lang="en-US" kern="0" dirty="0">
              <a:solidFill>
                <a:srgbClr val="000000"/>
              </a:solidFill>
              <a:latin typeface="Monaco" pitchFamily="2" charset="77"/>
            </a:endParaRPr>
          </a:p>
          <a:p>
            <a:pPr lvl="1">
              <a:spcBef>
                <a:spcPts val="0"/>
              </a:spcBef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  <a:latin typeface="Monaco" pitchFamily="2" charset="77"/>
            </a:endParaRPr>
          </a:p>
          <a:p>
            <a:pPr>
              <a:spcBef>
                <a:spcPts val="0"/>
              </a:spcBef>
              <a:buClr>
                <a:srgbClr val="000000"/>
              </a:buClr>
            </a:pPr>
            <a:r>
              <a:rPr lang="en-US" sz="1799" kern="0" dirty="0">
                <a:solidFill>
                  <a:srgbClr val="000000"/>
                </a:solidFill>
              </a:rPr>
              <a:t>Can also generate Singularity recipes</a:t>
            </a:r>
            <a:endParaRPr lang="en-US" kern="0" dirty="0">
              <a:solidFill>
                <a:srgbClr val="000000"/>
              </a:solidFill>
              <a:latin typeface="Monaco" pitchFamily="2" charset="77"/>
            </a:endParaRPr>
          </a:p>
          <a:p>
            <a:pPr lvl="1">
              <a:spcBef>
                <a:spcPts val="0"/>
              </a:spcBef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</a:endParaRPr>
          </a:p>
          <a:p>
            <a:pPr marL="914126" lvl="1" indent="-319944" defTabSz="914126" fontAlgn="auto">
              <a:spcBef>
                <a:spcPts val="0"/>
              </a:spcBef>
              <a:buClr>
                <a:srgbClr val="000000"/>
              </a:buClr>
              <a:defRPr/>
            </a:pPr>
            <a:endParaRPr lang="en-US" kern="0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E8DEBF-047A-DC43-83F4-AE65C4BCF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541" y="1796936"/>
            <a:ext cx="4088321" cy="4187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D470AD61-4D8F-1D4A-AF53-E2A0612E6731}"/>
              </a:ext>
            </a:extLst>
          </p:cNvPr>
          <p:cNvSpPr/>
          <p:nvPr/>
        </p:nvSpPr>
        <p:spPr>
          <a:xfrm rot="1011242">
            <a:off x="1772759" y="5132546"/>
            <a:ext cx="1517565" cy="64616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E4DA690-CD26-6944-AE62-EC48275E835B}"/>
              </a:ext>
            </a:extLst>
          </p:cNvPr>
          <p:cNvGrpSpPr/>
          <p:nvPr/>
        </p:nvGrpSpPr>
        <p:grpSpPr>
          <a:xfrm>
            <a:off x="5824233" y="1862900"/>
            <a:ext cx="1428820" cy="3664438"/>
            <a:chOff x="28650970" y="28571861"/>
            <a:chExt cx="1091941" cy="2800458"/>
          </a:xfrm>
        </p:grpSpPr>
        <p:pic>
          <p:nvPicPr>
            <p:cNvPr id="12" name="Shape 224">
              <a:extLst>
                <a:ext uri="{FF2B5EF4-FFF2-40B4-BE49-F238E27FC236}">
                  <a16:creationId xmlns:a16="http://schemas.microsoft.com/office/drawing/2014/main" id="{787A8192-544F-484D-8D40-5878E0FE095B}"/>
                </a:ext>
              </a:extLst>
            </p:cNvPr>
            <p:cNvPicPr preferRelativeResize="0"/>
            <p:nvPr/>
          </p:nvPicPr>
          <p:blipFill rotWithShape="1">
            <a:blip r:embed="rId4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825796" y="29495592"/>
              <a:ext cx="733006" cy="7557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F24717-89C2-CB4D-B3C6-DFDC74E64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50970" y="28571861"/>
              <a:ext cx="1061036" cy="90314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3DE7EA3-1273-B048-97F1-C22406C94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681875" y="30311283"/>
              <a:ext cx="1061036" cy="10610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9220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6EA889-7CD0-A342-82F6-A1A0738A4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783" y="1449989"/>
            <a:ext cx="7448932" cy="4601954"/>
          </a:xfrm>
        </p:spPr>
        <p:txBody>
          <a:bodyPr/>
          <a:lstStyle/>
          <a:p>
            <a:r>
              <a:rPr lang="en-US" dirty="0"/>
              <a:t>Builds on </a:t>
            </a:r>
            <a:r>
              <a:rPr lang="en-US" dirty="0" err="1"/>
              <a:t>Spack</a:t>
            </a:r>
            <a:r>
              <a:rPr lang="en-US" dirty="0"/>
              <a:t> environments</a:t>
            </a:r>
          </a:p>
          <a:p>
            <a:pPr lvl="1"/>
            <a:r>
              <a:rPr lang="en-US" dirty="0"/>
              <a:t>Support auto-generating GitLab CI jobs</a:t>
            </a:r>
          </a:p>
          <a:p>
            <a:pPr lvl="1"/>
            <a:r>
              <a:rPr lang="en-US" dirty="0"/>
              <a:t>Can run in a </a:t>
            </a:r>
            <a:r>
              <a:rPr lang="en-US" dirty="0" err="1"/>
              <a:t>Kube</a:t>
            </a:r>
            <a:r>
              <a:rPr lang="en-US" dirty="0"/>
              <a:t> cluster or on bare metal runners at an HPC site</a:t>
            </a:r>
          </a:p>
          <a:p>
            <a:pPr lvl="1"/>
            <a:r>
              <a:rPr lang="en-US" dirty="0"/>
              <a:t>Sends progress to </a:t>
            </a:r>
            <a:r>
              <a:rPr lang="en-US" dirty="0" err="1"/>
              <a:t>CDash</a:t>
            </a:r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75CD79-F86B-B849-8FF3-3DAB30939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46" y="220350"/>
            <a:ext cx="7133400" cy="1008508"/>
          </a:xfrm>
        </p:spPr>
        <p:txBody>
          <a:bodyPr/>
          <a:lstStyle/>
          <a:p>
            <a:r>
              <a:rPr lang="en-US" sz="2799" dirty="0" err="1"/>
              <a:t>Spack</a:t>
            </a:r>
            <a:r>
              <a:rPr lang="en-US" sz="2799" dirty="0"/>
              <a:t> has GitLab CI integration to automate package build pipelines</a:t>
            </a:r>
          </a:p>
        </p:txBody>
      </p:sp>
      <p:pic>
        <p:nvPicPr>
          <p:cNvPr id="4" name="Shape 544">
            <a:extLst>
              <a:ext uri="{FF2B5EF4-FFF2-40B4-BE49-F238E27FC236}">
                <a16:creationId xmlns:a16="http://schemas.microsoft.com/office/drawing/2014/main" id="{9CBC8DEA-9A36-844A-A71B-45F1E791B744}"/>
              </a:ext>
            </a:extLst>
          </p:cNvPr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0945" y="6324366"/>
            <a:ext cx="1348060" cy="338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99EA6A-E5AD-BC4C-8486-654CF6AD5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099" y="220350"/>
            <a:ext cx="3939943" cy="6353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64501A1-7F36-FE44-9195-DBCC6C20B99E}"/>
              </a:ext>
            </a:extLst>
          </p:cNvPr>
          <p:cNvGrpSpPr/>
          <p:nvPr/>
        </p:nvGrpSpPr>
        <p:grpSpPr>
          <a:xfrm>
            <a:off x="983918" y="3320371"/>
            <a:ext cx="7290823" cy="2707104"/>
            <a:chOff x="984174" y="3320343"/>
            <a:chExt cx="7292722" cy="270780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9570AA9-6351-6C41-B2B4-4709CC788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4174" y="3320343"/>
              <a:ext cx="5426111" cy="270780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8957220C-84FE-884E-8DF5-133569AE60F2}"/>
                </a:ext>
              </a:extLst>
            </p:cNvPr>
            <p:cNvSpPr/>
            <p:nvPr/>
          </p:nvSpPr>
          <p:spPr>
            <a:xfrm rot="10800000">
              <a:off x="6684579" y="4619297"/>
              <a:ext cx="1592317" cy="1127234"/>
            </a:xfrm>
            <a:prstGeom prst="rightArrow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82832" rIns="182832" bIns="1828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117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F04E4-A190-1248-A8E5-641773D21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E4S is ECP’s </a:t>
            </a:r>
            <a:r>
              <a:rPr lang="en-US" b="1" dirty="0"/>
              <a:t>curated</a:t>
            </a:r>
            <a:r>
              <a:rPr lang="en-US" dirty="0"/>
              <a:t>, </a:t>
            </a:r>
            <a:r>
              <a:rPr lang="en-US" dirty="0" err="1"/>
              <a:t>Spack</a:t>
            </a:r>
            <a:r>
              <a:rPr lang="en-US" dirty="0"/>
              <a:t>-based software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C3CC7-731A-E840-B668-3C1E1E1F7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68" y="1254695"/>
            <a:ext cx="6513403" cy="4753547"/>
          </a:xfrm>
        </p:spPr>
        <p:txBody>
          <a:bodyPr/>
          <a:lstStyle/>
          <a:p>
            <a:r>
              <a:rPr lang="en-US" b="1" dirty="0"/>
              <a:t>E4S is just a set of </a:t>
            </a:r>
            <a:r>
              <a:rPr lang="en-US" b="1" dirty="0" err="1"/>
              <a:t>Spack</a:t>
            </a:r>
            <a:r>
              <a:rPr lang="en-US" b="1" dirty="0"/>
              <a:t> packages</a:t>
            </a:r>
          </a:p>
          <a:p>
            <a:pPr lvl="1"/>
            <a:r>
              <a:rPr lang="en-US" b="1" dirty="0"/>
              <a:t>60+ packages (297 including dependencies)</a:t>
            </a:r>
          </a:p>
          <a:p>
            <a:pPr lvl="1"/>
            <a:r>
              <a:rPr lang="en-US" b="1" dirty="0"/>
              <a:t>Growing to include all of ST and more</a:t>
            </a:r>
          </a:p>
          <a:p>
            <a:r>
              <a:rPr lang="en-US" dirty="0"/>
              <a:t>Users can install E4S packages:</a:t>
            </a:r>
          </a:p>
          <a:p>
            <a:pPr lvl="1"/>
            <a:r>
              <a:rPr lang="en-US" dirty="0"/>
              <a:t>In their home directory</a:t>
            </a:r>
          </a:p>
          <a:p>
            <a:pPr lvl="1"/>
            <a:r>
              <a:rPr lang="en-US" dirty="0"/>
              <a:t>In a container</a:t>
            </a:r>
          </a:p>
          <a:p>
            <a:r>
              <a:rPr lang="en-US" dirty="0"/>
              <a:t>Facilities can install E4S packages:</a:t>
            </a:r>
          </a:p>
          <a:p>
            <a:pPr lvl="1"/>
            <a:r>
              <a:rPr lang="en-US" dirty="0"/>
              <a:t>On bare metal</a:t>
            </a:r>
          </a:p>
          <a:p>
            <a:pPr lvl="1"/>
            <a:r>
              <a:rPr lang="en-US" dirty="0"/>
              <a:t>In a container</a:t>
            </a:r>
          </a:p>
          <a:p>
            <a:r>
              <a:rPr lang="en-US" dirty="0"/>
              <a:t>Users and facilities can choose parts they want</a:t>
            </a:r>
          </a:p>
          <a:p>
            <a:pPr lvl="1"/>
            <a:r>
              <a:rPr lang="en-US" sz="1600" b="1" dirty="0" err="1">
                <a:latin typeface="Monaco" pitchFamily="2" charset="77"/>
              </a:rPr>
              <a:t>spack</a:t>
            </a:r>
            <a:r>
              <a:rPr lang="en-US" sz="1600" b="1" dirty="0">
                <a:latin typeface="Monaco" pitchFamily="2" charset="77"/>
              </a:rPr>
              <a:t> install</a:t>
            </a:r>
            <a:r>
              <a:rPr lang="en-US" dirty="0"/>
              <a:t> only the packages you want</a:t>
            </a:r>
          </a:p>
          <a:p>
            <a:pPr lvl="1"/>
            <a:r>
              <a:rPr lang="en-US" dirty="0"/>
              <a:t>Or just edit the list of packages (and configurations) you want in a </a:t>
            </a:r>
            <a:r>
              <a:rPr lang="en-US" sz="1600" b="1" dirty="0" err="1">
                <a:latin typeface="Monaco" pitchFamily="2" charset="77"/>
              </a:rPr>
              <a:t>spack.yaml</a:t>
            </a:r>
            <a:r>
              <a:rPr lang="en-US" dirty="0"/>
              <a:t> file</a:t>
            </a:r>
          </a:p>
        </p:txBody>
      </p:sp>
      <p:pic>
        <p:nvPicPr>
          <p:cNvPr id="8" name="Picture 7" descr="A screenshot of text&#10;&#10;Description automatically generated">
            <a:extLst>
              <a:ext uri="{FF2B5EF4-FFF2-40B4-BE49-F238E27FC236}">
                <a16:creationId xmlns:a16="http://schemas.microsoft.com/office/drawing/2014/main" id="{9107478D-EFB3-2B4C-BB9E-0DBF8A2C3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077" y="776649"/>
            <a:ext cx="4340086" cy="4615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614243-78DE-1046-A7B4-FE2241FF6EBB}"/>
              </a:ext>
            </a:extLst>
          </p:cNvPr>
          <p:cNvSpPr txBox="1"/>
          <p:nvPr/>
        </p:nvSpPr>
        <p:spPr>
          <a:xfrm>
            <a:off x="7960854" y="5505257"/>
            <a:ext cx="321754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E4S manifest (</a:t>
            </a:r>
            <a:r>
              <a:rPr lang="en-US" b="1" dirty="0" err="1">
                <a:latin typeface="Monaco" pitchFamily="2" charset="77"/>
              </a:rPr>
              <a:t>spack.yaml</a:t>
            </a:r>
            <a:r>
              <a:rPr lang="en-US" dirty="0">
                <a:latin typeface="+mn-lt"/>
              </a:rPr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7B6E5A-4AC8-0D43-A95B-0268F985A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3211" y="3399525"/>
            <a:ext cx="1512298" cy="9293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E5E384-4BDA-2D42-B6E1-FBCDBA8444CA}"/>
              </a:ext>
            </a:extLst>
          </p:cNvPr>
          <p:cNvSpPr txBox="1"/>
          <p:nvPr/>
        </p:nvSpPr>
        <p:spPr>
          <a:xfrm>
            <a:off x="8850318" y="6269431"/>
            <a:ext cx="3338506" cy="341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More on E4S at </a:t>
            </a:r>
            <a:r>
              <a:rPr lang="en-US" b="1" dirty="0">
                <a:latin typeface="+mn-lt"/>
                <a:hlinkClick r:id="rId5"/>
              </a:rPr>
              <a:t>https://e4s.io</a:t>
            </a:r>
            <a:r>
              <a:rPr lang="en-US" b="1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1369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761242C-0FFB-AC4D-8D25-99E1E99187D4}"/>
              </a:ext>
            </a:extLst>
          </p:cNvPr>
          <p:cNvSpPr txBox="1">
            <a:spLocks/>
          </p:cNvSpPr>
          <p:nvPr/>
        </p:nvSpPr>
        <p:spPr>
          <a:xfrm>
            <a:off x="26761064" y="34576335"/>
            <a:ext cx="10122632" cy="1237885"/>
          </a:xfrm>
          <a:prstGeom prst="rect">
            <a:avLst/>
          </a:prstGeom>
        </p:spPr>
        <p:txBody>
          <a:bodyPr vert="horz" lIns="547424" tIns="273713" rIns="547424" bIns="273713" rtlCol="0" anchor="ctr">
            <a:normAutofit fontScale="25000" lnSpcReduction="20000"/>
          </a:bodyPr>
          <a:lstStyle>
            <a:lvl1pPr algn="ctr" defTabSz="2053377" rtl="0" eaLnBrk="1" latinLnBrk="0" hangingPunct="1">
              <a:spcBef>
                <a:spcPct val="0"/>
              </a:spcBef>
              <a:buNone/>
              <a:defRPr sz="19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6390" b="1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BAE139C0-01D7-1B44-9E07-EF6E71943DB7}"/>
              </a:ext>
            </a:extLst>
          </p:cNvPr>
          <p:cNvSpPr txBox="1">
            <a:spLocks/>
          </p:cNvSpPr>
          <p:nvPr/>
        </p:nvSpPr>
        <p:spPr>
          <a:xfrm>
            <a:off x="26964211" y="34779482"/>
            <a:ext cx="10122632" cy="1237885"/>
          </a:xfrm>
          <a:prstGeom prst="rect">
            <a:avLst/>
          </a:prstGeom>
        </p:spPr>
        <p:txBody>
          <a:bodyPr vert="horz" lIns="547424" tIns="273713" rIns="547424" bIns="273713" rtlCol="0" anchor="ctr">
            <a:normAutofit fontScale="25000" lnSpcReduction="20000"/>
          </a:bodyPr>
          <a:lstStyle>
            <a:lvl1pPr algn="ctr" defTabSz="2053377" rtl="0" eaLnBrk="1" latinLnBrk="0" hangingPunct="1">
              <a:spcBef>
                <a:spcPct val="0"/>
              </a:spcBef>
              <a:buNone/>
              <a:defRPr sz="19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639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96175D-F0E6-6447-A4CB-80F29007B171}"/>
              </a:ext>
            </a:extLst>
          </p:cNvPr>
          <p:cNvSpPr/>
          <p:nvPr/>
        </p:nvSpPr>
        <p:spPr>
          <a:xfrm>
            <a:off x="71646" y="1126188"/>
            <a:ext cx="7890940" cy="48923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Monaco" pitchFamily="2" charset="77"/>
                <a:cs typeface="Calibri" panose="020F0502020204030204" pitchFamily="34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Libsigsegv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(</a:t>
            </a:r>
            <a:r>
              <a:rPr lang="en-US" sz="1200" b="1" dirty="0" err="1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AutotoolsPackage</a:t>
            </a:r>
            <a:r>
              <a:rPr lang="en-US" sz="1200" b="1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, </a:t>
            </a:r>
            <a:r>
              <a:rPr lang="en-US" sz="1200" b="1" dirty="0" err="1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GNUMirrorPackage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):</a:t>
            </a:r>
          </a:p>
          <a:p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    </a:t>
            </a:r>
            <a:r>
              <a:rPr lang="en-US" sz="1200" dirty="0">
                <a:solidFill>
                  <a:schemeClr val="tx2"/>
                </a:solidFill>
                <a:latin typeface="Monaco" pitchFamily="2" charset="77"/>
                <a:cs typeface="Calibri" panose="020F0502020204030204" pitchFamily="34" charset="0"/>
              </a:rPr>
              <a:t>"""GNU </a:t>
            </a:r>
            <a:r>
              <a:rPr lang="en-US" sz="1200" dirty="0" err="1">
                <a:solidFill>
                  <a:schemeClr val="tx2"/>
                </a:solidFill>
                <a:latin typeface="Monaco" pitchFamily="2" charset="77"/>
                <a:cs typeface="Calibri" panose="020F0502020204030204" pitchFamily="34" charset="0"/>
              </a:rPr>
              <a:t>libsigsegv</a:t>
            </a:r>
            <a:r>
              <a:rPr lang="en-US" sz="1200" dirty="0">
                <a:solidFill>
                  <a:schemeClr val="tx2"/>
                </a:solidFill>
                <a:latin typeface="Monaco" pitchFamily="2" charset="77"/>
                <a:cs typeface="Calibri" panose="020F0502020204030204" pitchFamily="34" charset="0"/>
              </a:rPr>
              <a:t> is a library for handling page faults in user mode."""</a:t>
            </a:r>
            <a:endParaRPr lang="en-US" sz="1200" dirty="0">
              <a:solidFill>
                <a:srgbClr val="000000"/>
              </a:solidFill>
              <a:latin typeface="Monaco" pitchFamily="2" charset="77"/>
              <a:cs typeface="Calibri" panose="020F0502020204030204" pitchFamily="34" charset="0"/>
            </a:endParaRPr>
          </a:p>
          <a:p>
            <a:endParaRPr lang="en-US" sz="1200" dirty="0">
              <a:solidFill>
                <a:srgbClr val="000000"/>
              </a:solidFill>
              <a:latin typeface="Monaco" pitchFamily="2" charset="77"/>
              <a:cs typeface="Calibri" panose="020F0502020204030204" pitchFamily="34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    # ... </a:t>
            </a:r>
            <a:r>
              <a:rPr lang="en-US" sz="1200" dirty="0" err="1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spack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 package contents ...</a:t>
            </a:r>
          </a:p>
          <a:p>
            <a:endParaRPr lang="en-US" sz="1200" dirty="0">
              <a:solidFill>
                <a:srgbClr val="000000"/>
              </a:solidFill>
              <a:latin typeface="Monaco" pitchFamily="2" charset="77"/>
              <a:cs typeface="Calibri" panose="020F0502020204030204" pitchFamily="34" charset="0"/>
            </a:endParaRPr>
          </a:p>
          <a:p>
            <a:r>
              <a:rPr lang="en-US" sz="1200" b="1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    </a:t>
            </a:r>
            <a:r>
              <a:rPr lang="en-US" sz="1200" b="1" dirty="0" err="1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extra_install_tests</a:t>
            </a:r>
            <a:r>
              <a:rPr lang="en-US" sz="1200" b="1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= </a:t>
            </a:r>
            <a:r>
              <a:rPr lang="en-US" sz="1200" dirty="0">
                <a:solidFill>
                  <a:schemeClr val="tx2"/>
                </a:solidFill>
                <a:latin typeface="Monaco" pitchFamily="2" charset="77"/>
                <a:cs typeface="Calibri" panose="020F0502020204030204" pitchFamily="34" charset="0"/>
              </a:rPr>
              <a:t>‘tests/.libs’</a:t>
            </a:r>
          </a:p>
          <a:p>
            <a:endParaRPr lang="en-US" sz="1200" dirty="0">
              <a:solidFill>
                <a:schemeClr val="tx2"/>
              </a:solidFill>
              <a:latin typeface="Monaco" pitchFamily="2" charset="77"/>
              <a:cs typeface="Calibri" panose="020F0502020204030204" pitchFamily="34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    </a:t>
            </a:r>
            <a:r>
              <a:rPr lang="en-US" sz="1200" b="1" dirty="0">
                <a:solidFill>
                  <a:srgbClr val="C00000"/>
                </a:solidFill>
                <a:latin typeface="Monaco" pitchFamily="2" charset="77"/>
                <a:cs typeface="Calibri" panose="020F0502020204030204" pitchFamily="34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 </a:t>
            </a:r>
            <a:r>
              <a:rPr lang="en-US" sz="1200" b="1" dirty="0">
                <a:solidFill>
                  <a:srgbClr val="7030A0"/>
                </a:solidFill>
                <a:latin typeface="Monaco" pitchFamily="2" charset="77"/>
                <a:cs typeface="Calibri" panose="020F0502020204030204" pitchFamily="34" charset="0"/>
              </a:rPr>
              <a:t>test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(self):</a:t>
            </a:r>
          </a:p>
          <a:p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data_dir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self.</a:t>
            </a:r>
            <a:r>
              <a:rPr lang="en-US" sz="1200" b="1" dirty="0" err="1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test_suite.current_test_data_dir</a:t>
            </a:r>
            <a:endParaRPr lang="en-US" sz="1200" dirty="0">
              <a:solidFill>
                <a:srgbClr val="000000"/>
              </a:solidFill>
              <a:latin typeface="Monaco" pitchFamily="2" charset="77"/>
              <a:cs typeface="Calibri" panose="020F0502020204030204" pitchFamily="34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smoke_test_c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data_dir</a:t>
            </a:r>
            <a:r>
              <a:rPr lang="en-US" sz="1200" b="1" dirty="0" err="1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.join</a:t>
            </a:r>
            <a:r>
              <a:rPr lang="en-US" sz="1200" b="1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(</a:t>
            </a:r>
            <a:r>
              <a:rPr lang="en-US" sz="1200" dirty="0">
                <a:solidFill>
                  <a:schemeClr val="tx2"/>
                </a:solidFill>
                <a:latin typeface="Monaco" pitchFamily="2" charset="77"/>
                <a:cs typeface="Calibri" panose="020F0502020204030204" pitchFamily="34" charset="0"/>
              </a:rPr>
              <a:t>‘</a:t>
            </a:r>
            <a:r>
              <a:rPr lang="en-US" sz="1200" dirty="0" err="1">
                <a:solidFill>
                  <a:schemeClr val="tx2"/>
                </a:solidFill>
                <a:latin typeface="Monaco" pitchFamily="2" charset="77"/>
                <a:cs typeface="Calibri" panose="020F0502020204030204" pitchFamily="34" charset="0"/>
              </a:rPr>
              <a:t>smoke_test.c</a:t>
            </a:r>
            <a:r>
              <a:rPr lang="en-US" sz="1200" dirty="0">
                <a:solidFill>
                  <a:schemeClr val="tx2"/>
                </a:solidFill>
                <a:latin typeface="Monaco" pitchFamily="2" charset="77"/>
                <a:cs typeface="Calibri" panose="020F0502020204030204" pitchFamily="34" charset="0"/>
              </a:rPr>
              <a:t>’)</a:t>
            </a:r>
          </a:p>
          <a:p>
            <a:endParaRPr lang="en-US" sz="1200" dirty="0">
              <a:solidFill>
                <a:schemeClr val="tx2"/>
              </a:solidFill>
              <a:latin typeface="Monaco" pitchFamily="2" charset="77"/>
              <a:cs typeface="Calibri" panose="020F0502020204030204" pitchFamily="34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self.</a:t>
            </a:r>
            <a:r>
              <a:rPr lang="en-US" sz="1200" b="1" dirty="0" err="1">
                <a:solidFill>
                  <a:srgbClr val="7030A0"/>
                </a:solidFill>
                <a:latin typeface="Monaco" pitchFamily="2" charset="77"/>
                <a:cs typeface="Calibri" panose="020F0502020204030204" pitchFamily="34" charset="0"/>
              </a:rPr>
              <a:t>run_test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(</a:t>
            </a:r>
          </a:p>
          <a:p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            </a:t>
            </a:r>
            <a:r>
              <a:rPr lang="en-US" sz="1200" dirty="0">
                <a:solidFill>
                  <a:schemeClr val="tx2"/>
                </a:solidFill>
                <a:latin typeface="Monaco" pitchFamily="2" charset="77"/>
                <a:cs typeface="Calibri" panose="020F0502020204030204" pitchFamily="34" charset="0"/>
              </a:rPr>
              <a:t>'cc’, 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[</a:t>
            </a:r>
          </a:p>
          <a:p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                </a:t>
            </a:r>
            <a:r>
              <a:rPr lang="en-US" sz="1200" dirty="0">
                <a:solidFill>
                  <a:schemeClr val="tx2"/>
                </a:solidFill>
                <a:latin typeface="Monaco" pitchFamily="2" charset="77"/>
                <a:cs typeface="Calibri" panose="020F0502020204030204" pitchFamily="34" charset="0"/>
              </a:rPr>
              <a:t>'-I%s' % </a:t>
            </a:r>
            <a:r>
              <a:rPr lang="en-US" sz="1200" dirty="0" err="1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self.</a:t>
            </a:r>
            <a:r>
              <a:rPr lang="en-US" sz="1200" b="1" dirty="0" err="1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prefix.include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                </a:t>
            </a:r>
            <a:r>
              <a:rPr lang="en-US" sz="1200" dirty="0">
                <a:solidFill>
                  <a:schemeClr val="tx2"/>
                </a:solidFill>
                <a:latin typeface="Monaco" pitchFamily="2" charset="77"/>
                <a:cs typeface="Calibri" panose="020F0502020204030204" pitchFamily="34" charset="0"/>
              </a:rPr>
              <a:t>'-L%s' % </a:t>
            </a:r>
            <a:r>
              <a:rPr lang="en-US" sz="1200" dirty="0" err="1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self.</a:t>
            </a:r>
            <a:r>
              <a:rPr lang="en-US" sz="1200" b="1" dirty="0" err="1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prefix.lib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, </a:t>
            </a:r>
            <a:r>
              <a:rPr lang="en-US" sz="1200" dirty="0">
                <a:solidFill>
                  <a:schemeClr val="tx2"/>
                </a:solidFill>
                <a:latin typeface="Monaco" pitchFamily="2" charset="77"/>
                <a:cs typeface="Calibri" panose="020F0502020204030204" pitchFamily="34" charset="0"/>
              </a:rPr>
              <a:t>'-</a:t>
            </a:r>
            <a:r>
              <a:rPr lang="en-US" sz="1200" dirty="0" err="1">
                <a:solidFill>
                  <a:schemeClr val="tx2"/>
                </a:solidFill>
                <a:latin typeface="Monaco" pitchFamily="2" charset="77"/>
                <a:cs typeface="Calibri" panose="020F0502020204030204" pitchFamily="34" charset="0"/>
              </a:rPr>
              <a:t>lsigsegv</a:t>
            </a:r>
            <a:r>
              <a:rPr lang="en-US" sz="1200" dirty="0">
                <a:solidFill>
                  <a:schemeClr val="tx2"/>
                </a:solidFill>
                <a:latin typeface="Monaco" pitchFamily="2" charset="77"/>
                <a:cs typeface="Calibri" panose="020F0502020204030204" pitchFamily="34" charset="0"/>
              </a:rPr>
              <a:t>’,</a:t>
            </a:r>
          </a:p>
          <a:p>
            <a:r>
              <a:rPr lang="en-US" sz="1200" dirty="0">
                <a:solidFill>
                  <a:schemeClr val="tx2"/>
                </a:solidFill>
                <a:latin typeface="Monaco" pitchFamily="2" charset="77"/>
                <a:cs typeface="Calibri" panose="020F0502020204030204" pitchFamily="34" charset="0"/>
              </a:rPr>
              <a:t>                </a:t>
            </a:r>
            <a:r>
              <a:rPr lang="en-US" sz="1200" dirty="0" err="1">
                <a:solidFill>
                  <a:schemeClr val="tx2"/>
                </a:solidFill>
                <a:latin typeface="Monaco" pitchFamily="2" charset="77"/>
                <a:cs typeface="Calibri" panose="020F0502020204030204" pitchFamily="34" charset="0"/>
              </a:rPr>
              <a:t>smoke_test_c</a:t>
            </a:r>
            <a:r>
              <a:rPr lang="en-US" sz="1200" dirty="0">
                <a:solidFill>
                  <a:schemeClr val="tx2"/>
                </a:solidFill>
                <a:latin typeface="Monaco" pitchFamily="2" charset="77"/>
                <a:cs typeface="Calibri" panose="020F0502020204030204" pitchFamily="34" charset="0"/>
              </a:rPr>
              <a:t>,</a:t>
            </a:r>
          </a:p>
          <a:p>
            <a:r>
              <a:rPr lang="en-US" sz="1200" dirty="0">
                <a:solidFill>
                  <a:schemeClr val="tx2"/>
                </a:solidFill>
                <a:latin typeface="Monaco" pitchFamily="2" charset="77"/>
                <a:cs typeface="Calibri" panose="020F0502020204030204" pitchFamily="34" charset="0"/>
              </a:rPr>
              <a:t>                '-o'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, </a:t>
            </a:r>
            <a:r>
              <a:rPr lang="en-US" sz="1200" dirty="0">
                <a:solidFill>
                  <a:schemeClr val="tx2"/>
                </a:solidFill>
                <a:latin typeface="Monaco" pitchFamily="2" charset="77"/>
                <a:cs typeface="Calibri" panose="020F0502020204030204" pitchFamily="34" charset="0"/>
              </a:rPr>
              <a:t>'</a:t>
            </a:r>
            <a:r>
              <a:rPr lang="en-US" sz="1200" dirty="0" err="1">
                <a:solidFill>
                  <a:schemeClr val="tx2"/>
                </a:solidFill>
                <a:latin typeface="Monaco" pitchFamily="2" charset="77"/>
                <a:cs typeface="Calibri" panose="020F0502020204030204" pitchFamily="34" charset="0"/>
              </a:rPr>
              <a:t>smoke_test</a:t>
            </a:r>
            <a:r>
              <a:rPr lang="en-US" sz="1200" dirty="0">
                <a:solidFill>
                  <a:schemeClr val="tx2"/>
                </a:solidFill>
                <a:latin typeface="Monaco" pitchFamily="2" charset="77"/>
                <a:cs typeface="Calibri" panose="020F0502020204030204" pitchFamily="34" charset="0"/>
              </a:rPr>
              <a:t>'</a:t>
            </a:r>
          </a:p>
          <a:p>
            <a:r>
              <a:rPr lang="en-US" sz="1200" dirty="0">
                <a:solidFill>
                  <a:schemeClr val="tx2"/>
                </a:solidFill>
                <a:latin typeface="Monaco" pitchFamily="2" charset="77"/>
                <a:cs typeface="Calibri" panose="020F0502020204030204" pitchFamily="34" charset="0"/>
              </a:rPr>
              <a:t>            ]</a:t>
            </a:r>
          </a:p>
          <a:p>
            <a:r>
              <a:rPr lang="en-US" sz="1200" dirty="0">
                <a:solidFill>
                  <a:schemeClr val="tx2"/>
                </a:solidFill>
                <a:latin typeface="Monaco" pitchFamily="2" charset="77"/>
                <a:cs typeface="Calibri" panose="020F0502020204030204" pitchFamily="34" charset="0"/>
              </a:rPr>
              <a:t>            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purpose=</a:t>
            </a:r>
            <a:r>
              <a:rPr lang="en-US" sz="1200" dirty="0">
                <a:solidFill>
                  <a:schemeClr val="tx2"/>
                </a:solidFill>
                <a:latin typeface="Monaco" pitchFamily="2" charset="77"/>
                <a:cs typeface="Calibri" panose="020F0502020204030204" pitchFamily="34" charset="0"/>
              </a:rPr>
              <a:t>'check linking’)</a:t>
            </a:r>
          </a:p>
          <a:p>
            <a:endParaRPr lang="en-US" sz="1200" dirty="0">
              <a:solidFill>
                <a:srgbClr val="000000"/>
              </a:solidFill>
              <a:latin typeface="Monaco" pitchFamily="2" charset="77"/>
              <a:cs typeface="Calibri" panose="020F0502020204030204" pitchFamily="34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self.</a:t>
            </a:r>
            <a:r>
              <a:rPr lang="en-US" sz="1200" b="1" dirty="0" err="1">
                <a:solidFill>
                  <a:srgbClr val="7030A0"/>
                </a:solidFill>
                <a:latin typeface="Monaco" pitchFamily="2" charset="77"/>
                <a:cs typeface="Calibri" panose="020F0502020204030204" pitchFamily="34" charset="0"/>
              </a:rPr>
              <a:t>run_test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(</a:t>
            </a:r>
          </a:p>
          <a:p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            ‘</a:t>
            </a:r>
            <a:r>
              <a:rPr lang="en-US" sz="1200" dirty="0" err="1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smoke_test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’, [], </a:t>
            </a:r>
            <a:r>
              <a:rPr lang="en-US" sz="1200" b="1" dirty="0" err="1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data_dir</a:t>
            </a:r>
            <a:r>
              <a:rPr lang="en-US" sz="1200" dirty="0" err="1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.</a:t>
            </a:r>
            <a:r>
              <a:rPr lang="en-US" sz="1200" b="1" dirty="0" err="1">
                <a:solidFill>
                  <a:srgbClr val="7030A0"/>
                </a:solidFill>
                <a:latin typeface="Monaco" pitchFamily="2" charset="77"/>
                <a:cs typeface="Calibri" panose="020F0502020204030204" pitchFamily="34" charset="0"/>
              </a:rPr>
              <a:t>join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('</a:t>
            </a:r>
            <a:r>
              <a:rPr lang="en-US" sz="1200" dirty="0" err="1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smoke_test.out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’), </a:t>
            </a:r>
          </a:p>
          <a:p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            </a:t>
            </a:r>
            <a:r>
              <a:rPr lang="en-US" sz="1200" dirty="0">
                <a:solidFill>
                  <a:schemeClr val="tx2"/>
                </a:solidFill>
                <a:latin typeface="Monaco" pitchFamily="2" charset="77"/>
                <a:cs typeface="Calibri" panose="020F0502020204030204" pitchFamily="34" charset="0"/>
              </a:rPr>
              <a:t>purpose=‘run built smoke test’)</a:t>
            </a:r>
          </a:p>
          <a:p>
            <a:endParaRPr lang="en-US" sz="1200" dirty="0">
              <a:solidFill>
                <a:srgbClr val="000000"/>
              </a:solidFill>
              <a:latin typeface="Monaco" pitchFamily="2" charset="77"/>
              <a:cs typeface="Calibri" panose="020F0502020204030204" pitchFamily="34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self.</a:t>
            </a:r>
            <a:r>
              <a:rPr lang="en-US" sz="1200" b="1" dirty="0" err="1">
                <a:solidFill>
                  <a:srgbClr val="7030A0"/>
                </a:solidFill>
                <a:latin typeface="Monaco" pitchFamily="2" charset="77"/>
                <a:cs typeface="Calibri" panose="020F0502020204030204" pitchFamily="34" charset="0"/>
              </a:rPr>
              <a:t>run_test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(</a:t>
            </a:r>
            <a:r>
              <a:rPr lang="en-US" sz="1200" dirty="0">
                <a:solidFill>
                  <a:schemeClr val="tx2"/>
                </a:solidFill>
                <a:latin typeface="Monaco" pitchFamily="2" charset="77"/>
                <a:cs typeface="Calibri" panose="020F0502020204030204" pitchFamily="34" charset="0"/>
              </a:rPr>
              <a:t>'sigsegv1': 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[</a:t>
            </a:r>
            <a:r>
              <a:rPr lang="en-US" sz="1200" dirty="0">
                <a:solidFill>
                  <a:schemeClr val="tx2"/>
                </a:solidFill>
                <a:latin typeface="Monaco" pitchFamily="2" charset="77"/>
                <a:cs typeface="Calibri" panose="020F0502020204030204" pitchFamily="34" charset="0"/>
              </a:rPr>
              <a:t>'Test passed’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], purpose=</a:t>
            </a:r>
            <a:r>
              <a:rPr lang="en-US" sz="1200" dirty="0">
                <a:solidFill>
                  <a:schemeClr val="tx2"/>
                </a:solidFill>
                <a:latin typeface="Monaco" pitchFamily="2" charset="77"/>
                <a:cs typeface="Calibri" panose="020F0502020204030204" pitchFamily="34" charset="0"/>
              </a:rPr>
              <a:t>'check sigsegv1 output’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)</a:t>
            </a:r>
          </a:p>
          <a:p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self.</a:t>
            </a:r>
            <a:r>
              <a:rPr lang="en-US" sz="1200" b="1" dirty="0" err="1">
                <a:solidFill>
                  <a:srgbClr val="7030A0"/>
                </a:solidFill>
                <a:latin typeface="Monaco" pitchFamily="2" charset="77"/>
                <a:cs typeface="Calibri" panose="020F0502020204030204" pitchFamily="34" charset="0"/>
              </a:rPr>
              <a:t>run_test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(</a:t>
            </a:r>
            <a:r>
              <a:rPr lang="en-US" sz="1200" dirty="0">
                <a:solidFill>
                  <a:schemeClr val="tx2"/>
                </a:solidFill>
                <a:latin typeface="Monaco" pitchFamily="2" charset="77"/>
                <a:cs typeface="Calibri" panose="020F0502020204030204" pitchFamily="34" charset="0"/>
              </a:rPr>
              <a:t>'sigsegv2': 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[</a:t>
            </a:r>
            <a:r>
              <a:rPr lang="en-US" sz="1200" dirty="0">
                <a:solidFill>
                  <a:schemeClr val="tx2"/>
                </a:solidFill>
                <a:latin typeface="Monaco" pitchFamily="2" charset="77"/>
                <a:cs typeface="Calibri" panose="020F0502020204030204" pitchFamily="34" charset="0"/>
              </a:rPr>
              <a:t>'Test passed’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], purpose=</a:t>
            </a:r>
            <a:r>
              <a:rPr lang="en-US" sz="1200" dirty="0">
                <a:solidFill>
                  <a:schemeClr val="tx2"/>
                </a:solidFill>
                <a:latin typeface="Monaco" pitchFamily="2" charset="77"/>
                <a:cs typeface="Calibri" panose="020F0502020204030204" pitchFamily="34" charset="0"/>
              </a:rPr>
              <a:t>'check sigsegv2 output’</a:t>
            </a:r>
            <a:r>
              <a:rPr lang="en-US" sz="1200" dirty="0">
                <a:solidFill>
                  <a:srgbClr val="000000"/>
                </a:solidFill>
                <a:latin typeface="Monaco" pitchFamily="2" charset="77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30" name="Title 2">
            <a:extLst>
              <a:ext uri="{FF2B5EF4-FFF2-40B4-BE49-F238E27FC236}">
                <a16:creationId xmlns:a16="http://schemas.microsoft.com/office/drawing/2014/main" id="{F69DAC8D-6353-7046-9F86-9C2FD480C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464" y="168697"/>
            <a:ext cx="10969943" cy="1008508"/>
          </a:xfrm>
        </p:spPr>
        <p:txBody>
          <a:bodyPr/>
          <a:lstStyle/>
          <a:p>
            <a:r>
              <a:rPr lang="en-US" b="1" dirty="0" err="1"/>
              <a:t>spack</a:t>
            </a:r>
            <a:r>
              <a:rPr lang="en-US" b="1" dirty="0"/>
              <a:t> test</a:t>
            </a:r>
            <a:r>
              <a:rPr lang="en-US" dirty="0"/>
              <a:t>: write tests directly in </a:t>
            </a:r>
            <a:r>
              <a:rPr lang="en-US" dirty="0" err="1"/>
              <a:t>Spack</a:t>
            </a:r>
            <a:r>
              <a:rPr lang="en-US" dirty="0"/>
              <a:t> packages, </a:t>
            </a:r>
            <a:br>
              <a:rPr lang="en-US" dirty="0"/>
            </a:br>
            <a:r>
              <a:rPr lang="en-US" dirty="0"/>
              <a:t>so that they can evolve with the software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11C3EF-EBD3-E943-A615-7EE9FBAE951D}"/>
              </a:ext>
            </a:extLst>
          </p:cNvPr>
          <p:cNvSpPr/>
          <p:nvPr/>
        </p:nvSpPr>
        <p:spPr bwMode="auto">
          <a:xfrm>
            <a:off x="118788" y="1122386"/>
            <a:ext cx="11992564" cy="857349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prstTxWarp prst="textNoShape">
              <a:avLst/>
            </a:prstTxWarp>
          </a:bodyPr>
          <a:lstStyle/>
          <a:p>
            <a:pPr algn="r">
              <a:spcBef>
                <a:spcPct val="0"/>
              </a:spcBef>
            </a:pPr>
            <a:r>
              <a:rPr lang="en-US" sz="1467" dirty="0">
                <a:solidFill>
                  <a:srgbClr val="000000"/>
                </a:solidFill>
              </a:rPr>
              <a:t>Tests are part of a regular </a:t>
            </a:r>
            <a:r>
              <a:rPr lang="en-US" sz="1467" dirty="0" err="1">
                <a:solidFill>
                  <a:srgbClr val="000000"/>
                </a:solidFill>
              </a:rPr>
              <a:t>Spack</a:t>
            </a:r>
            <a:r>
              <a:rPr lang="en-US" sz="1467" dirty="0">
                <a:solidFill>
                  <a:srgbClr val="000000"/>
                </a:solidFill>
              </a:rPr>
              <a:t> recipe class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7456E6-9C01-E246-B862-DCD4487DC85F}"/>
              </a:ext>
            </a:extLst>
          </p:cNvPr>
          <p:cNvSpPr/>
          <p:nvPr/>
        </p:nvSpPr>
        <p:spPr bwMode="auto">
          <a:xfrm>
            <a:off x="115345" y="2069259"/>
            <a:ext cx="11992564" cy="292669"/>
          </a:xfrm>
          <a:prstGeom prst="rect">
            <a:avLst/>
          </a:prstGeom>
          <a:solidFill>
            <a:schemeClr val="accent3">
              <a:lumMod val="40000"/>
              <a:lumOff val="60000"/>
              <a:alpha val="2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prstTxWarp prst="textNoShape">
              <a:avLst/>
            </a:prstTxWarp>
          </a:bodyPr>
          <a:lstStyle/>
          <a:p>
            <a:pPr algn="r">
              <a:spcBef>
                <a:spcPct val="0"/>
              </a:spcBef>
            </a:pPr>
            <a:r>
              <a:rPr lang="en-US" sz="1467" dirty="0">
                <a:solidFill>
                  <a:srgbClr val="000000"/>
                </a:solidFill>
              </a:rPr>
              <a:t>Easily save source code from the package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2BA1558-44B5-DB43-9523-587BCCF92085}"/>
              </a:ext>
            </a:extLst>
          </p:cNvPr>
          <p:cNvSpPr/>
          <p:nvPr/>
        </p:nvSpPr>
        <p:spPr bwMode="auto">
          <a:xfrm>
            <a:off x="101573" y="2458334"/>
            <a:ext cx="11992564" cy="327103"/>
          </a:xfrm>
          <a:prstGeom prst="rect">
            <a:avLst/>
          </a:prstGeom>
          <a:solidFill>
            <a:schemeClr val="accent4">
              <a:lumMod val="40000"/>
              <a:lumOff val="60000"/>
              <a:alpha val="2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prstTxWarp prst="textNoShape">
              <a:avLst/>
            </a:prstTxWarp>
          </a:bodyPr>
          <a:lstStyle/>
          <a:p>
            <a:pPr algn="r">
              <a:spcBef>
                <a:spcPct val="0"/>
              </a:spcBef>
            </a:pPr>
            <a:r>
              <a:rPr lang="en-US" sz="1467" dirty="0">
                <a:solidFill>
                  <a:srgbClr val="000000"/>
                </a:solidFill>
              </a:rPr>
              <a:t>User just defines a </a:t>
            </a:r>
            <a:r>
              <a:rPr lang="en-US" sz="1467" dirty="0">
                <a:solidFill>
                  <a:srgbClr val="000000"/>
                </a:solidFill>
                <a:latin typeface="Monaco" pitchFamily="2" charset="77"/>
              </a:rPr>
              <a:t>test()</a:t>
            </a:r>
            <a:r>
              <a:rPr lang="en-US" sz="1467" dirty="0">
                <a:solidFill>
                  <a:srgbClr val="000000"/>
                </a:solidFill>
              </a:rPr>
              <a:t> method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69F48E-DD2E-1440-AD18-153319EF5588}"/>
              </a:ext>
            </a:extLst>
          </p:cNvPr>
          <p:cNvSpPr/>
          <p:nvPr/>
        </p:nvSpPr>
        <p:spPr bwMode="auto">
          <a:xfrm>
            <a:off x="98130" y="2832350"/>
            <a:ext cx="11992564" cy="1905365"/>
          </a:xfrm>
          <a:prstGeom prst="rect">
            <a:avLst/>
          </a:prstGeom>
          <a:solidFill>
            <a:schemeClr val="accent2">
              <a:lumMod val="40000"/>
              <a:lumOff val="60000"/>
              <a:alpha val="2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prstTxWarp prst="textNoShape">
              <a:avLst/>
            </a:prstTxWarp>
          </a:bodyPr>
          <a:lstStyle/>
          <a:p>
            <a:pPr algn="r">
              <a:spcBef>
                <a:spcPct val="0"/>
              </a:spcBef>
            </a:pPr>
            <a:r>
              <a:rPr lang="en-US" sz="1467" dirty="0">
                <a:solidFill>
                  <a:srgbClr val="000000"/>
                </a:solidFill>
              </a:rPr>
              <a:t>Retrieve saved source.</a:t>
            </a:r>
            <a:br>
              <a:rPr lang="en-US" sz="1467" dirty="0">
                <a:solidFill>
                  <a:srgbClr val="000000"/>
                </a:solidFill>
              </a:rPr>
            </a:br>
            <a:r>
              <a:rPr lang="en-US" sz="1467" dirty="0">
                <a:solidFill>
                  <a:srgbClr val="000000"/>
                </a:solidFill>
              </a:rPr>
              <a:t>Link a simple executable.</a:t>
            </a:r>
          </a:p>
          <a:p>
            <a:pPr algn="r">
              <a:spcBef>
                <a:spcPct val="0"/>
              </a:spcBef>
            </a:pPr>
            <a:endParaRPr lang="en-US" sz="1467" dirty="0">
              <a:solidFill>
                <a:srgbClr val="000000"/>
              </a:solidFill>
            </a:endParaRPr>
          </a:p>
          <a:p>
            <a:pPr algn="r">
              <a:spcBef>
                <a:spcPct val="0"/>
              </a:spcBef>
            </a:pPr>
            <a:r>
              <a:rPr lang="en-US" sz="1467" dirty="0" err="1">
                <a:solidFill>
                  <a:srgbClr val="000000"/>
                </a:solidFill>
              </a:rPr>
              <a:t>Spack</a:t>
            </a:r>
            <a:r>
              <a:rPr lang="en-US" sz="1467" dirty="0">
                <a:solidFill>
                  <a:srgbClr val="000000"/>
                </a:solidFill>
              </a:rPr>
              <a:t> ensures that </a:t>
            </a:r>
            <a:r>
              <a:rPr lang="en-US" sz="1467" dirty="0">
                <a:solidFill>
                  <a:srgbClr val="000000"/>
                </a:solidFill>
                <a:latin typeface="Monaco" pitchFamily="2" charset="77"/>
                <a:cs typeface="Modak" pitchFamily="2" charset="77"/>
              </a:rPr>
              <a:t>cc</a:t>
            </a:r>
            <a:r>
              <a:rPr lang="en-US" sz="1467" dirty="0">
                <a:solidFill>
                  <a:srgbClr val="000000"/>
                </a:solidFill>
              </a:rPr>
              <a:t> is a compatible compiler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1690A03-74C8-2B46-9134-CD836C008161}"/>
              </a:ext>
            </a:extLst>
          </p:cNvPr>
          <p:cNvSpPr/>
          <p:nvPr/>
        </p:nvSpPr>
        <p:spPr bwMode="auto">
          <a:xfrm>
            <a:off x="96407" y="4789363"/>
            <a:ext cx="11992564" cy="685185"/>
          </a:xfrm>
          <a:prstGeom prst="rect">
            <a:avLst/>
          </a:prstGeom>
          <a:solidFill>
            <a:schemeClr val="tx2">
              <a:lumMod val="40000"/>
              <a:lumOff val="60000"/>
              <a:alpha val="2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prstTxWarp prst="textNoShape">
              <a:avLst/>
            </a:prstTxWarp>
          </a:bodyPr>
          <a:lstStyle/>
          <a:p>
            <a:pPr algn="r">
              <a:spcBef>
                <a:spcPct val="0"/>
              </a:spcBef>
            </a:pPr>
            <a:r>
              <a:rPr lang="en-US" sz="1467" dirty="0">
                <a:solidFill>
                  <a:srgbClr val="000000"/>
                </a:solidFill>
              </a:rPr>
              <a:t>Run the built smoke test and verify output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66B5AB4-194D-A24A-96AA-4939AE4224AA}"/>
              </a:ext>
            </a:extLst>
          </p:cNvPr>
          <p:cNvSpPr/>
          <p:nvPr/>
        </p:nvSpPr>
        <p:spPr bwMode="auto">
          <a:xfrm>
            <a:off x="96407" y="5533088"/>
            <a:ext cx="11992564" cy="46482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prstTxWarp prst="textNoShape">
              <a:avLst/>
            </a:prstTxWarp>
          </a:bodyPr>
          <a:lstStyle/>
          <a:p>
            <a:pPr algn="r">
              <a:spcBef>
                <a:spcPct val="0"/>
              </a:spcBef>
            </a:pPr>
            <a:r>
              <a:rPr lang="en-US" sz="1467" dirty="0">
                <a:solidFill>
                  <a:srgbClr val="000000"/>
                </a:solidFill>
              </a:rPr>
              <a:t>Run programs installed with package</a:t>
            </a:r>
          </a:p>
        </p:txBody>
      </p:sp>
    </p:spTree>
    <p:extLst>
      <p:ext uri="{BB962C8B-B14F-4D97-AF65-F5344CB8AC3E}">
        <p14:creationId xmlns:p14="http://schemas.microsoft.com/office/powerpoint/2010/main" val="238817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2" grpId="0" animBg="1"/>
      <p:bldP spid="23" grpId="0" animBg="1"/>
      <p:bldP spid="25" grpId="0" animBg="1"/>
      <p:bldP spid="27" grpId="0" animBg="1"/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7423F8-4FCB-3E46-A58A-3FE0E30CD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2961" y="1442043"/>
            <a:ext cx="4519572" cy="4380419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Spack</a:t>
            </a:r>
            <a:r>
              <a:rPr lang="en-US" dirty="0"/>
              <a:t> has has had compiler detection for a while</a:t>
            </a:r>
          </a:p>
          <a:p>
            <a:pPr lvl="1"/>
            <a:r>
              <a:rPr lang="en-US" dirty="0"/>
              <a:t>Finds compilers in your PATH</a:t>
            </a:r>
          </a:p>
          <a:p>
            <a:pPr lvl="1"/>
            <a:r>
              <a:rPr lang="en-US" dirty="0"/>
              <a:t>Registers them for use</a:t>
            </a:r>
          </a:p>
          <a:p>
            <a:r>
              <a:rPr lang="en-US" dirty="0"/>
              <a:t>We can find any package now</a:t>
            </a:r>
          </a:p>
          <a:p>
            <a:pPr lvl="1"/>
            <a:r>
              <a:rPr lang="en-US" dirty="0"/>
              <a:t>Package defines:</a:t>
            </a:r>
          </a:p>
          <a:p>
            <a:pPr lvl="2"/>
            <a:r>
              <a:rPr lang="en-US" dirty="0"/>
              <a:t>possible command names</a:t>
            </a:r>
          </a:p>
          <a:p>
            <a:pPr lvl="2"/>
            <a:r>
              <a:rPr lang="en-US" dirty="0"/>
              <a:t>how to query the command</a:t>
            </a:r>
          </a:p>
          <a:p>
            <a:pPr lvl="1"/>
            <a:r>
              <a:rPr lang="en-US" dirty="0" err="1"/>
              <a:t>Spack</a:t>
            </a:r>
            <a:r>
              <a:rPr lang="en-US" dirty="0"/>
              <a:t> searches for known commands and adds them to configuration </a:t>
            </a:r>
          </a:p>
          <a:p>
            <a:r>
              <a:rPr lang="en-US" dirty="0"/>
              <a:t>Easily enable rapid setup of tools in an environment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824B36-DEE8-E840-86D6-13DC55B5A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Monaco" pitchFamily="2" charset="77"/>
              </a:rPr>
              <a:t>spack</a:t>
            </a:r>
            <a:r>
              <a:rPr lang="en-US" dirty="0">
                <a:latin typeface="Monaco" pitchFamily="2" charset="77"/>
              </a:rPr>
              <a:t> external find </a:t>
            </a:r>
            <a:r>
              <a:rPr lang="en-US" dirty="0"/>
              <a:t>(new in v0.15, updated for 0.16)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E4FF7D4-3D9D-6C44-9A61-589B47B63106}"/>
              </a:ext>
            </a:extLst>
          </p:cNvPr>
          <p:cNvGrpSpPr/>
          <p:nvPr/>
        </p:nvGrpSpPr>
        <p:grpSpPr>
          <a:xfrm>
            <a:off x="204942" y="1446328"/>
            <a:ext cx="7128185" cy="5023900"/>
            <a:chOff x="1733893" y="956522"/>
            <a:chExt cx="5594016" cy="394262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CB69D04-69AF-504B-868F-D58E3060E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9750" y="956522"/>
              <a:ext cx="4209287" cy="23918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F0B31E-78E6-9E4D-A5D6-DA19F34FF730}"/>
                </a:ext>
              </a:extLst>
            </p:cNvPr>
            <p:cNvSpPr txBox="1"/>
            <p:nvPr/>
          </p:nvSpPr>
          <p:spPr>
            <a:xfrm>
              <a:off x="1733893" y="3460753"/>
              <a:ext cx="2505526" cy="5232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8804">
                <a:defRPr/>
              </a:pPr>
              <a:r>
                <a:rPr lang="en-US" sz="1866" dirty="0">
                  <a:solidFill>
                    <a:prstClr val="black"/>
                  </a:solidFill>
                  <a:latin typeface="Arial"/>
                </a:rPr>
                <a:t>Logic for finding external</a:t>
              </a:r>
              <a:br>
                <a:rPr lang="en-US" sz="1866" dirty="0">
                  <a:solidFill>
                    <a:prstClr val="black"/>
                  </a:solidFill>
                  <a:latin typeface="Arial"/>
                </a:rPr>
              </a:br>
              <a:r>
                <a:rPr lang="en-US" sz="1866" dirty="0">
                  <a:solidFill>
                    <a:prstClr val="black"/>
                  </a:solidFill>
                  <a:latin typeface="Arial"/>
                </a:rPr>
                <a:t>installations in </a:t>
              </a:r>
              <a:r>
                <a:rPr lang="en-US" sz="1866" dirty="0" err="1">
                  <a:solidFill>
                    <a:prstClr val="black"/>
                  </a:solidFill>
                  <a:latin typeface="Monaco" pitchFamily="2" charset="77"/>
                </a:rPr>
                <a:t>package.py</a:t>
              </a:r>
              <a:endParaRPr lang="en-US" sz="1866" dirty="0">
                <a:solidFill>
                  <a:prstClr val="black"/>
                </a:solidFill>
                <a:latin typeface="Monaco" pitchFamily="2" charset="7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D39A7E6-9F08-694A-A403-BD3D8657D3B0}"/>
                </a:ext>
              </a:extLst>
            </p:cNvPr>
            <p:cNvSpPr txBox="1"/>
            <p:nvPr/>
          </p:nvSpPr>
          <p:spPr>
            <a:xfrm>
              <a:off x="4637506" y="4601283"/>
              <a:ext cx="2690403" cy="297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8804">
                <a:defRPr/>
              </a:pPr>
              <a:r>
                <a:rPr lang="en-US" sz="1866" dirty="0" err="1">
                  <a:solidFill>
                    <a:prstClr val="black"/>
                  </a:solidFill>
                  <a:latin typeface="Monaco" pitchFamily="2" charset="77"/>
                </a:rPr>
                <a:t>packages.yaml</a:t>
              </a:r>
              <a:r>
                <a:rPr lang="en-US" sz="1866" dirty="0" err="1">
                  <a:solidFill>
                    <a:prstClr val="black"/>
                  </a:solidFill>
                  <a:latin typeface="Arial"/>
                </a:rPr>
                <a:t>configuration</a:t>
              </a:r>
              <a:endParaRPr lang="en-US" sz="1866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9" name="Bent-Up Arrow 8">
              <a:extLst>
                <a:ext uri="{FF2B5EF4-FFF2-40B4-BE49-F238E27FC236}">
                  <a16:creationId xmlns:a16="http://schemas.microsoft.com/office/drawing/2014/main" id="{2C5FD926-558E-2742-BA41-395002CE43BE}"/>
                </a:ext>
              </a:extLst>
            </p:cNvPr>
            <p:cNvSpPr/>
            <p:nvPr/>
          </p:nvSpPr>
          <p:spPr>
            <a:xfrm flipV="1">
              <a:off x="5910970" y="2573432"/>
              <a:ext cx="1155424" cy="984394"/>
            </a:xfrm>
            <a:prstGeom prst="bentUpArrow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804">
                <a:defRPr/>
              </a:pPr>
              <a:endParaRPr lang="en-US" sz="1866">
                <a:solidFill>
                  <a:prstClr val="white"/>
                </a:solidFill>
                <a:latin typeface="Arial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F72E6A5-24F6-3B4C-A3F6-95F17133A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022" y="4833092"/>
            <a:ext cx="2640912" cy="1218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681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B90976-DF85-9D48-BAA3-64643868A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076" y="1310688"/>
            <a:ext cx="5359840" cy="4601954"/>
          </a:xfrm>
        </p:spPr>
        <p:txBody>
          <a:bodyPr/>
          <a:lstStyle/>
          <a:p>
            <a:r>
              <a:rPr lang="en-US" dirty="0"/>
              <a:t>Developer features so far have focused on single packages (</a:t>
            </a:r>
            <a:r>
              <a:rPr lang="en-US" sz="1799" dirty="0" err="1">
                <a:latin typeface="Monaco" pitchFamily="2" charset="77"/>
              </a:rPr>
              <a:t>spack</a:t>
            </a:r>
            <a:r>
              <a:rPr lang="en-US" sz="1799" dirty="0">
                <a:latin typeface="Monaco" pitchFamily="2" charset="77"/>
              </a:rPr>
              <a:t> dev-build</a:t>
            </a:r>
            <a:r>
              <a:rPr lang="en-US" dirty="0"/>
              <a:t>, etc.)</a:t>
            </a:r>
          </a:p>
          <a:p>
            <a:r>
              <a:rPr lang="en-US" dirty="0"/>
              <a:t>New </a:t>
            </a:r>
            <a:r>
              <a:rPr lang="en-US" dirty="0" err="1"/>
              <a:t>spack</a:t>
            </a:r>
            <a:r>
              <a:rPr lang="en-US" dirty="0"/>
              <a:t> develop feature enables development environments</a:t>
            </a:r>
          </a:p>
          <a:p>
            <a:pPr lvl="1"/>
            <a:r>
              <a:rPr lang="en-US" dirty="0"/>
              <a:t>Work on a code</a:t>
            </a:r>
          </a:p>
          <a:p>
            <a:pPr lvl="1"/>
            <a:r>
              <a:rPr lang="en-US" dirty="0"/>
              <a:t>Develop multiple packages from its dependencies</a:t>
            </a:r>
          </a:p>
          <a:p>
            <a:pPr lvl="1"/>
            <a:r>
              <a:rPr lang="en-US" dirty="0"/>
              <a:t>Easily rebuild with changes</a:t>
            </a:r>
          </a:p>
          <a:p>
            <a:r>
              <a:rPr lang="en-US" dirty="0"/>
              <a:t>Builds on </a:t>
            </a:r>
            <a:r>
              <a:rPr lang="en-US" dirty="0" err="1"/>
              <a:t>spack</a:t>
            </a:r>
            <a:r>
              <a:rPr lang="en-US" dirty="0"/>
              <a:t> </a:t>
            </a:r>
            <a:r>
              <a:rPr lang="en-US" dirty="0" err="1"/>
              <a:t>envirnoments</a:t>
            </a:r>
            <a:endParaRPr lang="en-US" dirty="0"/>
          </a:p>
          <a:p>
            <a:pPr lvl="1"/>
            <a:r>
              <a:rPr lang="en-US" dirty="0"/>
              <a:t>Required changes to the installation model for dev packages</a:t>
            </a:r>
          </a:p>
          <a:p>
            <a:pPr lvl="1"/>
            <a:r>
              <a:rPr lang="en-US" dirty="0"/>
              <a:t>dev packages don’t change paths with configuration changes</a:t>
            </a:r>
          </a:p>
          <a:p>
            <a:pPr lvl="1"/>
            <a:r>
              <a:rPr lang="en-US" dirty="0"/>
              <a:t>Allows </a:t>
            </a:r>
            <a:r>
              <a:rPr lang="en-US" dirty="0" err="1"/>
              <a:t>devs</a:t>
            </a:r>
            <a:r>
              <a:rPr lang="en-US" dirty="0"/>
              <a:t> to iterate on builds quickly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9AE4FF-C8C8-EB4B-BE32-5E86C135B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63" y="210625"/>
            <a:ext cx="11352464" cy="1008508"/>
          </a:xfrm>
        </p:spPr>
        <p:txBody>
          <a:bodyPr/>
          <a:lstStyle/>
          <a:p>
            <a:r>
              <a:rPr lang="en-US" sz="2799" dirty="0" err="1">
                <a:latin typeface="Monaco" pitchFamily="2" charset="77"/>
              </a:rPr>
              <a:t>spack</a:t>
            </a:r>
            <a:r>
              <a:rPr lang="en-US" sz="2799" dirty="0">
                <a:latin typeface="Monaco" pitchFamily="2" charset="77"/>
              </a:rPr>
              <a:t> develop</a:t>
            </a:r>
            <a:r>
              <a:rPr lang="en-US" dirty="0"/>
              <a:t> lets developers work on many packages at once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8B0638-01E5-6647-B2CC-521C8CB58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523" y="1176244"/>
            <a:ext cx="5567087" cy="4877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0131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9AA5EE0-16AC-2643-ACF8-2BDF3FAE8F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574" y="-2162"/>
            <a:ext cx="12194255" cy="6859268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BCFCF8A4-8731-AF4D-94C4-1E08F99D3384}"/>
              </a:ext>
            </a:extLst>
          </p:cNvPr>
          <p:cNvSpPr txBox="1">
            <a:spLocks/>
          </p:cNvSpPr>
          <p:nvPr/>
        </p:nvSpPr>
        <p:spPr>
          <a:xfrm>
            <a:off x="252860" y="-36174"/>
            <a:ext cx="11651132" cy="1005578"/>
          </a:xfrm>
          <a:prstGeom prst="rect">
            <a:avLst/>
          </a:prstGeom>
          <a:effectLst/>
        </p:spPr>
        <p:txBody>
          <a:bodyPr vert="horz" lIns="0" rIns="45708" rtlCol="0" anchor="ctr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>
            <a:lvl1pPr algn="l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sz="3200" b="1" kern="120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defTabSz="914126" fontAlgn="auto">
              <a:spcAft>
                <a:spcPts val="0"/>
              </a:spcAft>
              <a:defRPr/>
            </a:pPr>
            <a:r>
              <a:rPr lang="en-US" sz="3199" dirty="0">
                <a:solidFill>
                  <a:schemeClr val="bg1"/>
                </a:solidFill>
              </a:rPr>
              <a:t>HPC simulations rely on icebergs of dependency libraries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4DEF36-0E88-E948-A790-829E16B64919}"/>
              </a:ext>
            </a:extLst>
          </p:cNvPr>
          <p:cNvGrpSpPr/>
          <p:nvPr/>
        </p:nvGrpSpPr>
        <p:grpSpPr>
          <a:xfrm>
            <a:off x="4690250" y="1146579"/>
            <a:ext cx="7293581" cy="2715849"/>
            <a:chOff x="64229" y="1219767"/>
            <a:chExt cx="7295481" cy="271655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E799C8A-0098-DE4F-BC01-6C55215CF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229" y="1554534"/>
              <a:ext cx="7247602" cy="23817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BF17C43-D582-9B45-9C06-94253824493D}"/>
                </a:ext>
              </a:extLst>
            </p:cNvPr>
            <p:cNvGrpSpPr/>
            <p:nvPr/>
          </p:nvGrpSpPr>
          <p:grpSpPr>
            <a:xfrm>
              <a:off x="1534643" y="1219767"/>
              <a:ext cx="5825067" cy="2173271"/>
              <a:chOff x="10187218" y="-1557775"/>
              <a:chExt cx="5825067" cy="2173271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7272C0D-CF6B-3B4F-AA41-97B024365338}"/>
                  </a:ext>
                </a:extLst>
              </p:cNvPr>
              <p:cNvSpPr txBox="1"/>
              <p:nvPr/>
            </p:nvSpPr>
            <p:spPr>
              <a:xfrm>
                <a:off x="12993991" y="30721"/>
                <a:ext cx="301829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6"/>
                    </a:solidFill>
                  </a:rPr>
                  <a:t>71 packages</a:t>
                </a:r>
              </a:p>
              <a:p>
                <a:pPr algn="ctr"/>
                <a:r>
                  <a:rPr lang="en-US" sz="1600" b="1" dirty="0">
                    <a:solidFill>
                      <a:schemeClr val="accent6"/>
                    </a:solidFill>
                  </a:rPr>
                  <a:t>188 dependency edges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5F8C8911-38A9-BA42-8423-0439704E2179}"/>
                  </a:ext>
                </a:extLst>
              </p:cNvPr>
              <p:cNvSpPr/>
              <p:nvPr/>
            </p:nvSpPr>
            <p:spPr bwMode="auto">
              <a:xfrm>
                <a:off x="10187218" y="-1219089"/>
                <a:ext cx="479747" cy="172776"/>
              </a:xfrm>
              <a:prstGeom prst="ellipse">
                <a:avLst/>
              </a:prstGeom>
              <a:noFill/>
              <a:ln w="38100">
                <a:solidFill>
                  <a:schemeClr val="accent2">
                    <a:lumMod val="60000"/>
                    <a:lumOff val="40000"/>
                  </a:schemeClr>
                </a:solidFill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EABB297-3B0E-894D-A4C9-FDE56EE50D3C}"/>
                  </a:ext>
                </a:extLst>
              </p:cNvPr>
              <p:cNvSpPr/>
              <p:nvPr/>
            </p:nvSpPr>
            <p:spPr>
              <a:xfrm>
                <a:off x="11831110" y="-1557775"/>
                <a:ext cx="3237627" cy="3694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LBANN: </a:t>
                </a:r>
                <a:r>
                  <a:rPr lang="en-US" dirty="0">
                    <a:solidFill>
                      <a:schemeClr val="bg1"/>
                    </a:solidFill>
                  </a:rPr>
                  <a:t>Neural Nets for HPC</a:t>
                </a:r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5E25CE3-D4E5-BD4B-B6BD-304D0F4D6D88}"/>
                </a:ext>
              </a:extLst>
            </p:cNvPr>
            <p:cNvCxnSpPr>
              <a:cxnSpLocks/>
              <a:stCxn id="27" idx="7"/>
            </p:cNvCxnSpPr>
            <p:nvPr/>
          </p:nvCxnSpPr>
          <p:spPr>
            <a:xfrm flipV="1">
              <a:off x="1944133" y="1420228"/>
              <a:ext cx="1163439" cy="163527"/>
            </a:xfrm>
            <a:prstGeom prst="line">
              <a:avLst/>
            </a:prstGeom>
            <a:ln w="28575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7AE597A-5603-3248-B3B6-A193CCC984E4}"/>
              </a:ext>
            </a:extLst>
          </p:cNvPr>
          <p:cNvGrpSpPr/>
          <p:nvPr/>
        </p:nvGrpSpPr>
        <p:grpSpPr>
          <a:xfrm>
            <a:off x="252860" y="1193523"/>
            <a:ext cx="3853295" cy="2527275"/>
            <a:chOff x="8308777" y="1223302"/>
            <a:chExt cx="3854299" cy="252793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09F661B-0BDF-0D42-8031-4839DFBD0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8777" y="1492668"/>
              <a:ext cx="2086905" cy="22585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2499559-284D-B84B-98FC-407752B3D371}"/>
                </a:ext>
              </a:extLst>
            </p:cNvPr>
            <p:cNvGrpSpPr/>
            <p:nvPr/>
          </p:nvGrpSpPr>
          <p:grpSpPr>
            <a:xfrm>
              <a:off x="8424009" y="1223302"/>
              <a:ext cx="3739067" cy="1077218"/>
              <a:chOff x="1800960" y="1306595"/>
              <a:chExt cx="3739067" cy="1077218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E805036-15B7-4A4E-9AA7-7605E51AB7ED}"/>
                  </a:ext>
                </a:extLst>
              </p:cNvPr>
              <p:cNvSpPr txBox="1"/>
              <p:nvPr/>
            </p:nvSpPr>
            <p:spPr>
              <a:xfrm>
                <a:off x="2824219" y="1306595"/>
                <a:ext cx="2715808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</a:rPr>
                  <a:t>MFEM</a:t>
                </a:r>
                <a:r>
                  <a:rPr lang="en-US" sz="1600" dirty="0">
                    <a:solidFill>
                      <a:schemeClr val="bg1"/>
                    </a:solidFill>
                  </a:rPr>
                  <a:t>: </a:t>
                </a:r>
                <a:br>
                  <a:rPr lang="en-US" sz="1600" dirty="0">
                    <a:solidFill>
                      <a:schemeClr val="bg1"/>
                    </a:solidFill>
                  </a:rPr>
                </a:br>
                <a:r>
                  <a:rPr lang="en-US" sz="1600" dirty="0">
                    <a:solidFill>
                      <a:schemeClr val="bg1"/>
                    </a:solidFill>
                  </a:rPr>
                  <a:t>Higher-order finite elements</a:t>
                </a:r>
              </a:p>
              <a:p>
                <a:pPr algn="ctr"/>
                <a:r>
                  <a:rPr lang="en-US" sz="1600" b="1" dirty="0">
                    <a:solidFill>
                      <a:srgbClr val="FFC000"/>
                    </a:solidFill>
                  </a:rPr>
                  <a:t>31 packages,</a:t>
                </a:r>
              </a:p>
              <a:p>
                <a:pPr algn="ctr"/>
                <a:r>
                  <a:rPr lang="en-US" sz="1600" b="1" dirty="0">
                    <a:solidFill>
                      <a:srgbClr val="FFC000"/>
                    </a:solidFill>
                  </a:rPr>
                  <a:t>69 dependency edges</a:t>
                </a: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B39E82A-3B64-E546-89CE-C1AFE8353382}"/>
                  </a:ext>
                </a:extLst>
              </p:cNvPr>
              <p:cNvSpPr/>
              <p:nvPr/>
            </p:nvSpPr>
            <p:spPr bwMode="auto">
              <a:xfrm>
                <a:off x="1800960" y="1592290"/>
                <a:ext cx="479747" cy="172776"/>
              </a:xfrm>
              <a:prstGeom prst="ellipse">
                <a:avLst/>
              </a:prstGeom>
              <a:noFill/>
              <a:ln w="38100">
                <a:solidFill>
                  <a:schemeClr val="accent2">
                    <a:lumMod val="60000"/>
                    <a:lumOff val="40000"/>
                  </a:schemeClr>
                </a:solidFill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E8C35B2-CF49-364E-B2D6-3C3BF4B165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97247" y="1470772"/>
                <a:ext cx="1475386" cy="207906"/>
              </a:xfrm>
              <a:prstGeom prst="line">
                <a:avLst/>
              </a:prstGeom>
              <a:ln w="28575" cmpd="sng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426D884-1563-A345-861F-1BFB4E800718}"/>
              </a:ext>
            </a:extLst>
          </p:cNvPr>
          <p:cNvCxnSpPr>
            <a:cxnSpLocks/>
            <a:stCxn id="31" idx="6"/>
            <a:endCxn id="25" idx="2"/>
          </p:cNvCxnSpPr>
          <p:nvPr/>
        </p:nvCxnSpPr>
        <p:spPr>
          <a:xfrm flipV="1">
            <a:off x="6798150" y="3862429"/>
            <a:ext cx="1514957" cy="233364"/>
          </a:xfrm>
          <a:prstGeom prst="line">
            <a:avLst/>
          </a:prstGeom>
          <a:ln w="285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597BF346-E971-8048-9FBA-85A8F9023991}"/>
              </a:ext>
            </a:extLst>
          </p:cNvPr>
          <p:cNvGrpSpPr/>
          <p:nvPr/>
        </p:nvGrpSpPr>
        <p:grpSpPr>
          <a:xfrm>
            <a:off x="97411" y="3410740"/>
            <a:ext cx="12001212" cy="3244052"/>
            <a:chOff x="97437" y="3410735"/>
            <a:chExt cx="12004338" cy="32448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4A8E2B9-7E8D-0F45-AB35-F81CEAEB8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437" y="3994615"/>
              <a:ext cx="12004338" cy="2661017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42AE70-6CF8-4B46-B502-1AD7E844F47B}"/>
                </a:ext>
              </a:extLst>
            </p:cNvPr>
            <p:cNvGrpSpPr/>
            <p:nvPr/>
          </p:nvGrpSpPr>
          <p:grpSpPr>
            <a:xfrm>
              <a:off x="974778" y="3410735"/>
              <a:ext cx="10888038" cy="2706199"/>
              <a:chOff x="881189" y="3064690"/>
              <a:chExt cx="10888038" cy="270619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445F3D8-C4F3-CE47-8A37-FDE788B182A3}"/>
                  </a:ext>
                </a:extLst>
              </p:cNvPr>
              <p:cNvSpPr txBox="1"/>
              <p:nvPr/>
            </p:nvSpPr>
            <p:spPr>
              <a:xfrm>
                <a:off x="881189" y="5186114"/>
                <a:ext cx="24272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FF0000"/>
                    </a:solidFill>
                  </a:rPr>
                  <a:t>98 packages</a:t>
                </a:r>
              </a:p>
              <a:p>
                <a:pPr algn="ctr"/>
                <a:r>
                  <a:rPr lang="en-US" sz="1600" b="1" dirty="0">
                    <a:solidFill>
                      <a:srgbClr val="FF0000"/>
                    </a:solidFill>
                  </a:rPr>
                  <a:t>248 dependency edges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65BC187-7611-6F44-B3C4-7E31A7DC4BBA}"/>
                  </a:ext>
                </a:extLst>
              </p:cNvPr>
              <p:cNvSpPr/>
              <p:nvPr/>
            </p:nvSpPr>
            <p:spPr>
              <a:xfrm>
                <a:off x="7181854" y="3064690"/>
                <a:ext cx="458737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b="1" dirty="0">
                    <a:solidFill>
                      <a:schemeClr val="bg1"/>
                    </a:solidFill>
                  </a:rPr>
                  <a:t>MuMMI</a:t>
                </a:r>
                <a:r>
                  <a:rPr lang="en-US" dirty="0">
                    <a:solidFill>
                      <a:schemeClr val="bg1"/>
                    </a:solidFill>
                  </a:rPr>
                  <a:t>: Cancer/drug interaction modeling</a:t>
                </a:r>
              </a:p>
              <a:p>
                <a:pPr algn="r"/>
                <a:r>
                  <a:rPr lang="en-US" dirty="0">
                    <a:solidFill>
                      <a:schemeClr val="bg1"/>
                    </a:solidFill>
                  </a:rPr>
                  <a:t>Integrates MD , HPC scheduling, ML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10753E6-FFFF-5041-BEB9-68158F3B2C92}"/>
                  </a:ext>
                </a:extLst>
              </p:cNvPr>
              <p:cNvSpPr/>
              <p:nvPr/>
            </p:nvSpPr>
            <p:spPr bwMode="auto">
              <a:xfrm>
                <a:off x="6226585" y="3663533"/>
                <a:ext cx="479747" cy="172776"/>
              </a:xfrm>
              <a:prstGeom prst="ellipse">
                <a:avLst/>
              </a:prstGeom>
              <a:noFill/>
              <a:ln w="38100">
                <a:solidFill>
                  <a:schemeClr val="accent2">
                    <a:lumMod val="60000"/>
                    <a:lumOff val="40000"/>
                  </a:schemeClr>
                </a:solidFill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3820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EE40C8-7640-FBCE-C975-C309282F0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796" y="1228859"/>
            <a:ext cx="11651232" cy="4601954"/>
          </a:xfrm>
        </p:spPr>
        <p:txBody>
          <a:bodyPr/>
          <a:lstStyle/>
          <a:p>
            <a:r>
              <a:rPr lang="en-US" sz="2399" b="1" dirty="0"/>
              <a:t>Major new features:</a:t>
            </a:r>
          </a:p>
          <a:p>
            <a:pPr marL="799840" lvl="1" indent="-457052">
              <a:buFont typeface="+mj-lt"/>
              <a:buAutoNum type="arabicPeriod"/>
            </a:pPr>
            <a:r>
              <a:rPr lang="en-US" dirty="0">
                <a:latin typeface="Monaco" pitchFamily="2" charset="77"/>
              </a:rPr>
              <a:t>--reuse </a:t>
            </a:r>
            <a:r>
              <a:rPr lang="en-US" dirty="0"/>
              <a:t>enabled by default</a:t>
            </a:r>
          </a:p>
          <a:p>
            <a:pPr lvl="2"/>
            <a:r>
              <a:rPr lang="en-US" dirty="0"/>
              <a:t>Reuse installed packages and build caches</a:t>
            </a:r>
          </a:p>
          <a:p>
            <a:pPr lvl="2"/>
            <a:r>
              <a:rPr lang="en-US" dirty="0"/>
              <a:t>Use </a:t>
            </a:r>
            <a:r>
              <a:rPr lang="en-US" dirty="0" err="1">
                <a:latin typeface="Monaco" pitchFamily="2" charset="77"/>
              </a:rPr>
              <a:t>spack</a:t>
            </a:r>
            <a:r>
              <a:rPr lang="en-US" dirty="0">
                <a:latin typeface="Monaco" pitchFamily="2" charset="77"/>
              </a:rPr>
              <a:t> install --fresh</a:t>
            </a:r>
            <a:r>
              <a:rPr lang="en-US" dirty="0"/>
              <a:t> to get the old behavior</a:t>
            </a:r>
          </a:p>
          <a:p>
            <a:pPr marL="799840" lvl="1" indent="-457052">
              <a:buFont typeface="+mj-lt"/>
              <a:buAutoNum type="arabicPeriod"/>
            </a:pPr>
            <a:r>
              <a:rPr lang="en-US" dirty="0"/>
              <a:t>Finer-grained spec hash + provenance</a:t>
            </a:r>
          </a:p>
          <a:p>
            <a:pPr marL="799840" lvl="1" indent="-457052">
              <a:buFont typeface="+mj-lt"/>
              <a:buAutoNum type="arabicPeriod"/>
            </a:pPr>
            <a:r>
              <a:rPr lang="en-US" dirty="0"/>
              <a:t>Better error messages</a:t>
            </a:r>
          </a:p>
          <a:p>
            <a:pPr marL="799840" lvl="1" indent="-457052">
              <a:buFont typeface="+mj-lt"/>
              <a:buAutoNum type="arabicPeriod"/>
            </a:pPr>
            <a:r>
              <a:rPr lang="en-US" dirty="0"/>
              <a:t>Unify </a:t>
            </a:r>
            <a:r>
              <a:rPr lang="en-US" i="1" dirty="0"/>
              <a:t>when possible </a:t>
            </a:r>
            <a:r>
              <a:rPr lang="en-US" dirty="0"/>
              <a:t>in environments</a:t>
            </a:r>
          </a:p>
          <a:p>
            <a:pPr marL="799840" lvl="1" indent="-457052">
              <a:buFont typeface="+mj-lt"/>
              <a:buAutoNum type="arabicPeriod"/>
            </a:pPr>
            <a:r>
              <a:rPr lang="en-US" dirty="0"/>
              <a:t>Cray manifest support</a:t>
            </a:r>
          </a:p>
          <a:p>
            <a:pPr marL="799840" lvl="1" indent="-457052">
              <a:buFont typeface="+mj-lt"/>
              <a:buAutoNum type="arabicPeriod"/>
            </a:pPr>
            <a:r>
              <a:rPr lang="en-US" dirty="0"/>
              <a:t>Windows support</a:t>
            </a:r>
          </a:p>
          <a:p>
            <a:pPr marL="799840" lvl="1" indent="-457052">
              <a:buFont typeface="+mj-lt"/>
              <a:buAutoNum type="arabicPeriod"/>
            </a:pPr>
            <a:r>
              <a:rPr lang="en-US" dirty="0"/>
              <a:t>New binary format + hardened package signing</a:t>
            </a:r>
          </a:p>
          <a:p>
            <a:pPr marL="799840" lvl="1" indent="-457052">
              <a:buFont typeface="+mj-lt"/>
              <a:buAutoNum type="arabicPeriod"/>
            </a:pPr>
            <a:r>
              <a:rPr lang="en-US" dirty="0"/>
              <a:t>Bootstrap mirror generation (for air gaps)</a:t>
            </a:r>
          </a:p>
          <a:p>
            <a:pPr marL="799840" lvl="1" indent="-457052">
              <a:buFont typeface="+mj-lt"/>
              <a:buAutoNum type="arabicPeriod"/>
            </a:pPr>
            <a:r>
              <a:rPr lang="en-US" dirty="0" err="1"/>
              <a:t>Makefile</a:t>
            </a:r>
            <a:r>
              <a:rPr lang="en-US" dirty="0"/>
              <a:t> generation</a:t>
            </a:r>
          </a:p>
          <a:p>
            <a:pPr marL="799840" lvl="1" indent="-457052">
              <a:buFont typeface="+mj-lt"/>
              <a:buAutoNum type="arabicPeriod"/>
            </a:pPr>
            <a:r>
              <a:rPr lang="en-US" dirty="0"/>
              <a:t>Conditional variant values and sticky variants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EAD6DD-DB4D-38E0-1AF0-F50B16B93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20350"/>
            <a:ext cx="10969943" cy="1008508"/>
          </a:xfrm>
        </p:spPr>
        <p:txBody>
          <a:bodyPr/>
          <a:lstStyle/>
          <a:p>
            <a:r>
              <a:rPr lang="en-US" dirty="0" err="1"/>
              <a:t>Spack</a:t>
            </a:r>
            <a:r>
              <a:rPr lang="en-US" dirty="0"/>
              <a:t> v0.18.0 was released at ISC in early June!</a:t>
            </a:r>
          </a:p>
        </p:txBody>
      </p:sp>
      <p:pic>
        <p:nvPicPr>
          <p:cNvPr id="4" name="Picture 3" descr="spack-logo.pdf">
            <a:extLst>
              <a:ext uri="{FF2B5EF4-FFF2-40B4-BE49-F238E27FC236}">
                <a16:creationId xmlns:a16="http://schemas.microsoft.com/office/drawing/2014/main" id="{56DED779-D6D2-62DF-906A-6C7BED49AE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8770" y="679889"/>
            <a:ext cx="3319888" cy="33113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455E51D-4889-06CB-FCDD-27E295285E02}"/>
              </a:ext>
            </a:extLst>
          </p:cNvPr>
          <p:cNvGrpSpPr/>
          <p:nvPr/>
        </p:nvGrpSpPr>
        <p:grpSpPr>
          <a:xfrm>
            <a:off x="7311292" y="4212318"/>
            <a:ext cx="4314843" cy="554335"/>
            <a:chOff x="5735848" y="3427965"/>
            <a:chExt cx="4166777" cy="554478"/>
          </a:xfrm>
        </p:grpSpPr>
        <p:pic>
          <p:nvPicPr>
            <p:cNvPr id="6" name="Picture 5" descr="gh-logo.pdf">
              <a:extLst>
                <a:ext uri="{FF2B5EF4-FFF2-40B4-BE49-F238E27FC236}">
                  <a16:creationId xmlns:a16="http://schemas.microsoft.com/office/drawing/2014/main" id="{24A202FC-5CB0-B968-0DB8-68BC0CF5D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35848" y="3427965"/>
              <a:ext cx="469900" cy="4826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CF17266-2EC9-A30E-403B-BDCB93212F79}"/>
                </a:ext>
              </a:extLst>
            </p:cNvPr>
            <p:cNvSpPr txBox="1"/>
            <p:nvPr/>
          </p:nvSpPr>
          <p:spPr>
            <a:xfrm>
              <a:off x="6205746" y="3479678"/>
              <a:ext cx="3696879" cy="502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103"/>
              <a:r>
                <a:rPr lang="en-US" sz="2666" b="1" dirty="0" err="1">
                  <a:solidFill>
                    <a:prstClr val="black"/>
                  </a:solidFill>
                  <a:latin typeface="Calibri"/>
                  <a:cs typeface="Calibri"/>
                </a:rPr>
                <a:t>github.com</a:t>
              </a:r>
              <a:r>
                <a:rPr lang="en-US" sz="2666" b="1" dirty="0">
                  <a:solidFill>
                    <a:prstClr val="black"/>
                  </a:solidFill>
                  <a:latin typeface="Calibri"/>
                  <a:cs typeface="Calibri"/>
                </a:rPr>
                <a:t>/</a:t>
              </a:r>
              <a:r>
                <a:rPr lang="en-US" sz="2666" b="1" dirty="0" err="1">
                  <a:solidFill>
                    <a:prstClr val="black"/>
                  </a:solidFill>
                  <a:latin typeface="Calibri"/>
                  <a:cs typeface="Calibri"/>
                </a:rPr>
                <a:t>spack</a:t>
              </a:r>
              <a:r>
                <a:rPr lang="en-US" sz="2666" b="1" dirty="0">
                  <a:solidFill>
                    <a:prstClr val="black"/>
                  </a:solidFill>
                  <a:latin typeface="Calibri"/>
                  <a:cs typeface="Calibri"/>
                </a:rPr>
                <a:t>/</a:t>
              </a:r>
              <a:r>
                <a:rPr lang="en-US" sz="2666" b="1" dirty="0" err="1">
                  <a:solidFill>
                    <a:prstClr val="black"/>
                  </a:solidFill>
                  <a:latin typeface="Calibri"/>
                  <a:cs typeface="Calibri"/>
                </a:rPr>
                <a:t>spack</a:t>
              </a:r>
              <a:endParaRPr lang="en-US" sz="2666" b="1" dirty="0">
                <a:solidFill>
                  <a:prstClr val="black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ED865A7-C472-BD47-AA64-E9CE523BD518}"/>
              </a:ext>
            </a:extLst>
          </p:cNvPr>
          <p:cNvSpPr txBox="1"/>
          <p:nvPr/>
        </p:nvSpPr>
        <p:spPr>
          <a:xfrm>
            <a:off x="7017398" y="4864881"/>
            <a:ext cx="4902630" cy="8677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799" dirty="0">
                <a:solidFill>
                  <a:srgbClr val="FF0000"/>
                </a:solidFill>
                <a:latin typeface="+mn-lt"/>
              </a:rPr>
              <a:t>377 contributors to packages!</a:t>
            </a:r>
          </a:p>
          <a:p>
            <a:pPr algn="ctr">
              <a:lnSpc>
                <a:spcPct val="90000"/>
              </a:lnSpc>
            </a:pPr>
            <a:r>
              <a:rPr lang="en-US" sz="2799" dirty="0">
                <a:solidFill>
                  <a:srgbClr val="FF0000"/>
                </a:solidFill>
              </a:rPr>
              <a:t>85 contributors to core!</a:t>
            </a:r>
            <a:endParaRPr lang="en-US" sz="2799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4893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7004" y="220352"/>
            <a:ext cx="11292379" cy="1008508"/>
          </a:xfrm>
        </p:spPr>
        <p:txBody>
          <a:bodyPr/>
          <a:lstStyle/>
          <a:p>
            <a:r>
              <a:rPr lang="en-US" dirty="0"/>
              <a:t>Concretization is at the core of </a:t>
            </a:r>
            <a:r>
              <a:rPr lang="en-US" dirty="0" err="1"/>
              <a:t>Spack</a:t>
            </a:r>
            <a:r>
              <a:rPr lang="en-US" dirty="0"/>
              <a:t>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6385A-E4B4-784C-9E27-0992D84F66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597" y="1362200"/>
            <a:ext cx="2469996" cy="14430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8DBE50-20F4-4041-8B14-9B6686EC4799}"/>
              </a:ext>
            </a:extLst>
          </p:cNvPr>
          <p:cNvSpPr txBox="1"/>
          <p:nvPr/>
        </p:nvSpPr>
        <p:spPr>
          <a:xfrm>
            <a:off x="2346122" y="1824636"/>
            <a:ext cx="2275992" cy="830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80867" indent="-380867">
              <a:buFont typeface="Arial" panose="020B0604020202020204" pitchFamily="34" charset="0"/>
              <a:buChar char="•"/>
            </a:pPr>
            <a:r>
              <a:rPr lang="en-US" sz="1600" dirty="0"/>
              <a:t>new versions </a:t>
            </a:r>
          </a:p>
          <a:p>
            <a:pPr marL="380867" indent="-380867">
              <a:buFont typeface="Arial" panose="020B0604020202020204" pitchFamily="34" charset="0"/>
              <a:buChar char="•"/>
            </a:pPr>
            <a:r>
              <a:rPr lang="en-US" sz="1600" dirty="0"/>
              <a:t>new dependencies</a:t>
            </a:r>
          </a:p>
          <a:p>
            <a:pPr marL="380867" indent="-380867">
              <a:buFont typeface="Arial" panose="020B0604020202020204" pitchFamily="34" charset="0"/>
              <a:buChar char="•"/>
            </a:pPr>
            <a:r>
              <a:rPr lang="en-US" sz="1600" dirty="0"/>
              <a:t>new constraints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22FDC17-8C05-5349-A3E5-D7376B6E6B42}"/>
              </a:ext>
            </a:extLst>
          </p:cNvPr>
          <p:cNvGrpSpPr/>
          <p:nvPr/>
        </p:nvGrpSpPr>
        <p:grpSpPr>
          <a:xfrm>
            <a:off x="5705407" y="1164789"/>
            <a:ext cx="4485553" cy="1044757"/>
            <a:chOff x="210056" y="2550694"/>
            <a:chExt cx="3365041" cy="78377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3E0852FB-5DB3-5D46-A4EB-1F2F63819D0D}"/>
                </a:ext>
              </a:extLst>
            </p:cNvPr>
            <p:cNvSpPr/>
            <p:nvPr/>
          </p:nvSpPr>
          <p:spPr bwMode="auto">
            <a:xfrm>
              <a:off x="210056" y="2745922"/>
              <a:ext cx="3365041" cy="51979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>
              <a:prstTxWarp prst="textNoShape">
                <a:avLst/>
              </a:prstTxWarp>
            </a:bodyPr>
            <a:lstStyle/>
            <a:p>
              <a:pPr algn="r">
                <a:spcBef>
                  <a:spcPct val="0"/>
                </a:spcBef>
              </a:pPr>
              <a:r>
                <a:rPr lang="en-US" sz="2132" dirty="0" err="1">
                  <a:solidFill>
                    <a:schemeClr val="bg1"/>
                  </a:solidFill>
                </a:rPr>
                <a:t>package.py</a:t>
              </a:r>
              <a:r>
                <a:rPr lang="en-US" sz="2132" dirty="0">
                  <a:solidFill>
                    <a:schemeClr val="bg1"/>
                  </a:solidFill>
                </a:rPr>
                <a:t> repository</a:t>
              </a:r>
            </a:p>
          </p:txBody>
        </p:sp>
        <p:sp>
          <p:nvSpPr>
            <p:cNvPr id="16" name="Folded Corner 15">
              <a:extLst>
                <a:ext uri="{FF2B5EF4-FFF2-40B4-BE49-F238E27FC236}">
                  <a16:creationId xmlns:a16="http://schemas.microsoft.com/office/drawing/2014/main" id="{51517FB3-9690-8C4E-8456-5C6DD6666D62}"/>
                </a:ext>
              </a:extLst>
            </p:cNvPr>
            <p:cNvSpPr/>
            <p:nvPr/>
          </p:nvSpPr>
          <p:spPr bwMode="auto">
            <a:xfrm rot="10800000" flipH="1">
              <a:off x="446887" y="2550694"/>
              <a:ext cx="360253" cy="478972"/>
            </a:xfrm>
            <a:prstGeom prst="foldedCorner">
              <a:avLst>
                <a:gd name="adj" fmla="val 32576"/>
              </a:avLst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2132" dirty="0">
                <a:solidFill>
                  <a:srgbClr val="000000"/>
                </a:solidFill>
              </a:endParaRPr>
            </a:p>
          </p:txBody>
        </p:sp>
        <p:sp>
          <p:nvSpPr>
            <p:cNvPr id="20" name="Folded Corner 19">
              <a:extLst>
                <a:ext uri="{FF2B5EF4-FFF2-40B4-BE49-F238E27FC236}">
                  <a16:creationId xmlns:a16="http://schemas.microsoft.com/office/drawing/2014/main" id="{CCF028CD-05DF-5E40-97F2-B47B43D92A49}"/>
                </a:ext>
              </a:extLst>
            </p:cNvPr>
            <p:cNvSpPr/>
            <p:nvPr/>
          </p:nvSpPr>
          <p:spPr bwMode="auto">
            <a:xfrm rot="10800000" flipH="1">
              <a:off x="599287" y="2703094"/>
              <a:ext cx="360253" cy="478972"/>
            </a:xfrm>
            <a:prstGeom prst="foldedCorner">
              <a:avLst>
                <a:gd name="adj" fmla="val 32576"/>
              </a:avLst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2132" dirty="0">
                <a:solidFill>
                  <a:srgbClr val="000000"/>
                </a:solidFill>
              </a:endParaRPr>
            </a:p>
          </p:txBody>
        </p:sp>
        <p:sp>
          <p:nvSpPr>
            <p:cNvPr id="21" name="Folded Corner 20">
              <a:extLst>
                <a:ext uri="{FF2B5EF4-FFF2-40B4-BE49-F238E27FC236}">
                  <a16:creationId xmlns:a16="http://schemas.microsoft.com/office/drawing/2014/main" id="{E084D16A-5596-C540-A4E0-E4B50AB827CF}"/>
                </a:ext>
              </a:extLst>
            </p:cNvPr>
            <p:cNvSpPr/>
            <p:nvPr/>
          </p:nvSpPr>
          <p:spPr bwMode="auto">
            <a:xfrm rot="10800000" flipH="1">
              <a:off x="751687" y="2855494"/>
              <a:ext cx="360253" cy="478972"/>
            </a:xfrm>
            <a:prstGeom prst="foldedCorner">
              <a:avLst>
                <a:gd name="adj" fmla="val 32576"/>
              </a:avLst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2132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D156DA9-A29E-684A-9A26-8CFB03BED386}"/>
              </a:ext>
            </a:extLst>
          </p:cNvPr>
          <p:cNvGrpSpPr/>
          <p:nvPr/>
        </p:nvGrpSpPr>
        <p:grpSpPr>
          <a:xfrm>
            <a:off x="1347188" y="3761889"/>
            <a:ext cx="4206520" cy="702137"/>
            <a:chOff x="4468872" y="1695558"/>
            <a:chExt cx="3155712" cy="536347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7CE6F626-1204-434E-B0EF-B706B9530BCC}"/>
                </a:ext>
              </a:extLst>
            </p:cNvPr>
            <p:cNvSpPr/>
            <p:nvPr/>
          </p:nvSpPr>
          <p:spPr bwMode="auto">
            <a:xfrm>
              <a:off x="4468872" y="1769866"/>
              <a:ext cx="3155712" cy="462039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>
              <a:prstTxWarp prst="textNoShape">
                <a:avLst/>
              </a:prstTxWarp>
            </a:bodyPr>
            <a:lstStyle/>
            <a:p>
              <a:pPr algn="r">
                <a:spcBef>
                  <a:spcPct val="0"/>
                </a:spcBef>
              </a:pPr>
              <a:r>
                <a:rPr lang="en-US" sz="1866" dirty="0">
                  <a:solidFill>
                    <a:schemeClr val="bg1"/>
                  </a:solidFill>
                </a:rPr>
                <a:t>local preferences config  </a:t>
              </a:r>
              <a:r>
                <a:rPr lang="en-US" sz="1600" dirty="0" err="1">
                  <a:solidFill>
                    <a:schemeClr val="bg1"/>
                  </a:solidFill>
                  <a:latin typeface="Monaco" pitchFamily="2" charset="77"/>
                </a:rPr>
                <a:t>packages.yaml</a:t>
              </a:r>
              <a:endParaRPr lang="en-US" sz="1600" dirty="0">
                <a:solidFill>
                  <a:schemeClr val="bg1"/>
                </a:solidFill>
                <a:latin typeface="Monaco" pitchFamily="2" charset="77"/>
              </a:endParaRPr>
            </a:p>
          </p:txBody>
        </p:sp>
        <p:sp>
          <p:nvSpPr>
            <p:cNvPr id="22" name="Folded Corner 21">
              <a:extLst>
                <a:ext uri="{FF2B5EF4-FFF2-40B4-BE49-F238E27FC236}">
                  <a16:creationId xmlns:a16="http://schemas.microsoft.com/office/drawing/2014/main" id="{BDEE6121-F080-7F44-8DF9-66D05E5EFED9}"/>
                </a:ext>
              </a:extLst>
            </p:cNvPr>
            <p:cNvSpPr/>
            <p:nvPr/>
          </p:nvSpPr>
          <p:spPr bwMode="auto">
            <a:xfrm rot="10800000" flipH="1">
              <a:off x="4653930" y="1695558"/>
              <a:ext cx="360253" cy="478972"/>
            </a:xfrm>
            <a:prstGeom prst="foldedCorner">
              <a:avLst>
                <a:gd name="adj" fmla="val 32576"/>
              </a:avLst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866" dirty="0">
                <a:solidFill>
                  <a:srgbClr val="000000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EF9B36-165D-0244-834F-D2802D66EE9B}"/>
                </a:ext>
              </a:extLst>
            </p:cNvPr>
            <p:cNvSpPr txBox="1"/>
            <p:nvPr/>
          </p:nvSpPr>
          <p:spPr>
            <a:xfrm>
              <a:off x="4606375" y="1834921"/>
              <a:ext cx="383759" cy="1959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67" dirty="0" err="1">
                  <a:latin typeface="Monaco" pitchFamily="2" charset="77"/>
                </a:rPr>
                <a:t>yaml</a:t>
              </a:r>
              <a:endParaRPr lang="en-US" sz="1067" dirty="0">
                <a:latin typeface="Monaco" pitchFamily="2" charset="77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51A2AC5-E855-3041-B0FD-AF39D212692F}"/>
              </a:ext>
            </a:extLst>
          </p:cNvPr>
          <p:cNvGrpSpPr/>
          <p:nvPr/>
        </p:nvGrpSpPr>
        <p:grpSpPr>
          <a:xfrm>
            <a:off x="1356355" y="4556606"/>
            <a:ext cx="4205272" cy="695563"/>
            <a:chOff x="4469809" y="1627558"/>
            <a:chExt cx="3154775" cy="521808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1708AA02-3430-BC44-833D-FF8A7BD0DE41}"/>
                </a:ext>
              </a:extLst>
            </p:cNvPr>
            <p:cNvSpPr/>
            <p:nvPr/>
          </p:nvSpPr>
          <p:spPr bwMode="auto">
            <a:xfrm>
              <a:off x="4469809" y="1681854"/>
              <a:ext cx="3154775" cy="46751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>
              <a:prstTxWarp prst="textNoShape">
                <a:avLst/>
              </a:prstTxWarp>
            </a:bodyPr>
            <a:lstStyle/>
            <a:p>
              <a:pPr algn="r">
                <a:spcBef>
                  <a:spcPct val="0"/>
                </a:spcBef>
              </a:pPr>
              <a:r>
                <a:rPr lang="en-US" sz="1866" dirty="0">
                  <a:solidFill>
                    <a:schemeClr val="bg1"/>
                  </a:solidFill>
                </a:rPr>
                <a:t>local environment config </a:t>
              </a:r>
              <a:r>
                <a:rPr lang="en-US" sz="1600" dirty="0" err="1">
                  <a:solidFill>
                    <a:schemeClr val="bg1"/>
                  </a:solidFill>
                  <a:latin typeface="Monaco" pitchFamily="2" charset="77"/>
                </a:rPr>
                <a:t>spack.yaml</a:t>
              </a:r>
              <a:endParaRPr lang="en-US" sz="1600" dirty="0">
                <a:solidFill>
                  <a:schemeClr val="bg1"/>
                </a:solidFill>
                <a:latin typeface="Monaco" pitchFamily="2" charset="77"/>
              </a:endParaRPr>
            </a:p>
          </p:txBody>
        </p:sp>
        <p:sp>
          <p:nvSpPr>
            <p:cNvPr id="28" name="Folded Corner 27">
              <a:extLst>
                <a:ext uri="{FF2B5EF4-FFF2-40B4-BE49-F238E27FC236}">
                  <a16:creationId xmlns:a16="http://schemas.microsoft.com/office/drawing/2014/main" id="{A6AF2BBF-E180-4F48-87B9-9CFFB683E1D1}"/>
                </a:ext>
              </a:extLst>
            </p:cNvPr>
            <p:cNvSpPr/>
            <p:nvPr/>
          </p:nvSpPr>
          <p:spPr bwMode="auto">
            <a:xfrm rot="10800000" flipH="1">
              <a:off x="4653930" y="1627558"/>
              <a:ext cx="360253" cy="478972"/>
            </a:xfrm>
            <a:prstGeom prst="foldedCorner">
              <a:avLst>
                <a:gd name="adj" fmla="val 32576"/>
              </a:avLst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866" dirty="0">
                <a:solidFill>
                  <a:srgbClr val="00000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768D8F-7EBB-A842-B957-7B13953E5F74}"/>
                </a:ext>
              </a:extLst>
            </p:cNvPr>
            <p:cNvSpPr txBox="1"/>
            <p:nvPr/>
          </p:nvSpPr>
          <p:spPr>
            <a:xfrm>
              <a:off x="4606375" y="1766924"/>
              <a:ext cx="383759" cy="19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67" dirty="0" err="1">
                  <a:latin typeface="Monaco" pitchFamily="2" charset="77"/>
                </a:rPr>
                <a:t>yaml</a:t>
              </a:r>
              <a:endParaRPr lang="en-US" sz="1067" dirty="0">
                <a:latin typeface="Monaco" pitchFamily="2" charset="7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50B46A5-A8CA-F74D-ABFB-9A96E68EDCDC}"/>
              </a:ext>
            </a:extLst>
          </p:cNvPr>
          <p:cNvSpPr txBox="1"/>
          <p:nvPr/>
        </p:nvSpPr>
        <p:spPr>
          <a:xfrm>
            <a:off x="2" y="3813340"/>
            <a:ext cx="1021167" cy="6664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6" dirty="0"/>
              <a:t>admins,</a:t>
            </a:r>
            <a:br>
              <a:rPr lang="en-US" sz="1866" dirty="0"/>
            </a:br>
            <a:r>
              <a:rPr lang="en-US" sz="1866" dirty="0"/>
              <a:t>users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DFED0C-1042-B447-8EC6-992DC12AD7D9}"/>
              </a:ext>
            </a:extLst>
          </p:cNvPr>
          <p:cNvSpPr txBox="1"/>
          <p:nvPr/>
        </p:nvSpPr>
        <p:spPr>
          <a:xfrm>
            <a:off x="2" y="4715091"/>
            <a:ext cx="771164" cy="3793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6" dirty="0"/>
              <a:t>users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2FC4E39-1A8D-E744-BD6A-B01D4E32CCB9}"/>
              </a:ext>
            </a:extLst>
          </p:cNvPr>
          <p:cNvGrpSpPr/>
          <p:nvPr/>
        </p:nvGrpSpPr>
        <p:grpSpPr>
          <a:xfrm>
            <a:off x="1342605" y="5440619"/>
            <a:ext cx="4205272" cy="819651"/>
            <a:chOff x="5757970" y="3647718"/>
            <a:chExt cx="3154775" cy="61489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378FE875-0DD7-1A4F-B2B9-E26A53FFC535}"/>
                </a:ext>
              </a:extLst>
            </p:cNvPr>
            <p:cNvSpPr/>
            <p:nvPr/>
          </p:nvSpPr>
          <p:spPr bwMode="auto">
            <a:xfrm>
              <a:off x="5757970" y="3647718"/>
              <a:ext cx="3154775" cy="614899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>
              <a:prstTxWarp prst="textNoShape">
                <a:avLst/>
              </a:prstTxWarp>
            </a:bodyPr>
            <a:lstStyle/>
            <a:p>
              <a:pPr algn="r">
                <a:spcBef>
                  <a:spcPct val="0"/>
                </a:spcBef>
              </a:pPr>
              <a:r>
                <a:rPr lang="en-US" sz="1866" dirty="0">
                  <a:solidFill>
                    <a:schemeClr val="bg1"/>
                  </a:solidFill>
                </a:rPr>
                <a:t>Command line constraints</a:t>
              </a:r>
              <a:endParaRPr lang="en-US" sz="1600" dirty="0">
                <a:solidFill>
                  <a:schemeClr val="bg1"/>
                </a:solidFill>
                <a:latin typeface="Monaco" pitchFamily="2" charset="77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FC30A06-4A4F-F644-948D-7DFC4C526FBA}"/>
                </a:ext>
              </a:extLst>
            </p:cNvPr>
            <p:cNvSpPr/>
            <p:nvPr/>
          </p:nvSpPr>
          <p:spPr bwMode="auto">
            <a:xfrm>
              <a:off x="5919536" y="3980734"/>
              <a:ext cx="2915079" cy="2475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400" dirty="0" err="1">
                  <a:solidFill>
                    <a:srgbClr val="000000"/>
                  </a:solidFill>
                  <a:latin typeface="Monaco" pitchFamily="2" charset="77"/>
                </a:rPr>
                <a:t>spack</a:t>
              </a:r>
              <a:r>
                <a:rPr lang="en-US" sz="1400" dirty="0">
                  <a:solidFill>
                    <a:srgbClr val="000000"/>
                  </a:solidFill>
                  <a:latin typeface="Monaco" pitchFamily="2" charset="77"/>
                </a:rPr>
                <a:t> install hdf5@1.12.0 +debug</a:t>
              </a:r>
            </a:p>
          </p:txBody>
        </p:sp>
      </p:grpSp>
      <p:sp>
        <p:nvSpPr>
          <p:cNvPr id="39" name="Right Arrow 38">
            <a:extLst>
              <a:ext uri="{FF2B5EF4-FFF2-40B4-BE49-F238E27FC236}">
                <a16:creationId xmlns:a16="http://schemas.microsoft.com/office/drawing/2014/main" id="{DDF41906-F69B-A244-8A0B-565507D88653}"/>
              </a:ext>
            </a:extLst>
          </p:cNvPr>
          <p:cNvSpPr/>
          <p:nvPr/>
        </p:nvSpPr>
        <p:spPr bwMode="auto">
          <a:xfrm>
            <a:off x="2437765" y="1623015"/>
            <a:ext cx="3189257" cy="19245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2132" dirty="0">
              <a:solidFill>
                <a:srgbClr val="0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B76B8E6-0B7A-5D49-8CBC-748A84F899D6}"/>
              </a:ext>
            </a:extLst>
          </p:cNvPr>
          <p:cNvSpPr txBox="1"/>
          <p:nvPr/>
        </p:nvSpPr>
        <p:spPr>
          <a:xfrm>
            <a:off x="-1" y="1292205"/>
            <a:ext cx="1487521" cy="3793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6" dirty="0"/>
              <a:t>Contributors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0CC81ED-C77D-1E43-AC30-6E35AC2F6718}"/>
              </a:ext>
            </a:extLst>
          </p:cNvPr>
          <p:cNvGrpSpPr/>
          <p:nvPr/>
        </p:nvGrpSpPr>
        <p:grpSpPr>
          <a:xfrm>
            <a:off x="1355587" y="2998267"/>
            <a:ext cx="4206520" cy="702137"/>
            <a:chOff x="4468872" y="1695558"/>
            <a:chExt cx="3155712" cy="536347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32D4B435-F06D-A74A-9753-70EE20EBA13A}"/>
                </a:ext>
              </a:extLst>
            </p:cNvPr>
            <p:cNvSpPr/>
            <p:nvPr/>
          </p:nvSpPr>
          <p:spPr bwMode="auto">
            <a:xfrm>
              <a:off x="4468872" y="1769866"/>
              <a:ext cx="3155712" cy="462039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>
              <a:prstTxWarp prst="textNoShape">
                <a:avLst/>
              </a:prstTxWarp>
            </a:bodyPr>
            <a:lstStyle/>
            <a:p>
              <a:pPr algn="r">
                <a:spcBef>
                  <a:spcPct val="0"/>
                </a:spcBef>
              </a:pPr>
              <a:r>
                <a:rPr lang="en-US" sz="1866" dirty="0">
                  <a:solidFill>
                    <a:schemeClr val="bg1"/>
                  </a:solidFill>
                </a:rPr>
                <a:t>default config </a:t>
              </a:r>
            </a:p>
            <a:p>
              <a:pPr algn="r">
                <a:spcBef>
                  <a:spcPct val="0"/>
                </a:spcBef>
              </a:pPr>
              <a:r>
                <a:rPr lang="en-US" sz="1600" dirty="0" err="1">
                  <a:solidFill>
                    <a:schemeClr val="bg1"/>
                  </a:solidFill>
                  <a:latin typeface="Monaco" pitchFamily="2" charset="77"/>
                </a:rPr>
                <a:t>packages.yaml</a:t>
              </a:r>
              <a:endParaRPr lang="en-US" sz="1600" dirty="0">
                <a:solidFill>
                  <a:schemeClr val="bg1"/>
                </a:solidFill>
                <a:latin typeface="Monaco" pitchFamily="2" charset="77"/>
              </a:endParaRPr>
            </a:p>
          </p:txBody>
        </p:sp>
        <p:sp>
          <p:nvSpPr>
            <p:cNvPr id="44" name="Folded Corner 43">
              <a:extLst>
                <a:ext uri="{FF2B5EF4-FFF2-40B4-BE49-F238E27FC236}">
                  <a16:creationId xmlns:a16="http://schemas.microsoft.com/office/drawing/2014/main" id="{23AC2197-D6E8-5847-9979-FF4EB620F669}"/>
                </a:ext>
              </a:extLst>
            </p:cNvPr>
            <p:cNvSpPr/>
            <p:nvPr/>
          </p:nvSpPr>
          <p:spPr bwMode="auto">
            <a:xfrm rot="10800000" flipH="1">
              <a:off x="4653930" y="1695558"/>
              <a:ext cx="360253" cy="478972"/>
            </a:xfrm>
            <a:prstGeom prst="foldedCorner">
              <a:avLst>
                <a:gd name="adj" fmla="val 32576"/>
              </a:avLst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866" dirty="0">
                <a:solidFill>
                  <a:srgbClr val="000000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23CD536-1765-8E43-B420-58E8FB646EAC}"/>
                </a:ext>
              </a:extLst>
            </p:cNvPr>
            <p:cNvSpPr txBox="1"/>
            <p:nvPr/>
          </p:nvSpPr>
          <p:spPr>
            <a:xfrm>
              <a:off x="4606375" y="1834921"/>
              <a:ext cx="383759" cy="1959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67" dirty="0" err="1">
                  <a:latin typeface="Monaco" pitchFamily="2" charset="77"/>
                </a:rPr>
                <a:t>yaml</a:t>
              </a:r>
              <a:endParaRPr lang="en-US" sz="1067" dirty="0">
                <a:latin typeface="Monaco" pitchFamily="2" charset="77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7EB88815-E4B5-D84D-9AF0-A0AE3FC6C21F}"/>
              </a:ext>
            </a:extLst>
          </p:cNvPr>
          <p:cNvSpPr txBox="1"/>
          <p:nvPr/>
        </p:nvSpPr>
        <p:spPr>
          <a:xfrm>
            <a:off x="-1" y="3016023"/>
            <a:ext cx="1356109" cy="6664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6" dirty="0" err="1"/>
              <a:t>spack</a:t>
            </a:r>
            <a:br>
              <a:rPr lang="en-US" sz="1866" dirty="0"/>
            </a:br>
            <a:r>
              <a:rPr lang="en-US" sz="1866" dirty="0"/>
              <a:t>developers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4BF3F4E-B017-C540-A49A-BF70BF54602D}"/>
              </a:ext>
            </a:extLst>
          </p:cNvPr>
          <p:cNvSpPr txBox="1"/>
          <p:nvPr/>
        </p:nvSpPr>
        <p:spPr>
          <a:xfrm>
            <a:off x="2" y="5663619"/>
            <a:ext cx="771164" cy="3793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6" dirty="0"/>
              <a:t>users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E424B01-8678-2941-B3C1-8B4F2A4A9247}"/>
              </a:ext>
            </a:extLst>
          </p:cNvPr>
          <p:cNvGrpSpPr/>
          <p:nvPr/>
        </p:nvGrpSpPr>
        <p:grpSpPr>
          <a:xfrm>
            <a:off x="8514751" y="2674152"/>
            <a:ext cx="2258344" cy="635906"/>
            <a:chOff x="6903369" y="2885489"/>
            <a:chExt cx="1694199" cy="477054"/>
          </a:xfrm>
        </p:grpSpPr>
        <p:pic>
          <p:nvPicPr>
            <p:cNvPr id="48" name="Picture 47" descr="spack-logo.pdf">
              <a:extLst>
                <a:ext uri="{FF2B5EF4-FFF2-40B4-BE49-F238E27FC236}">
                  <a16:creationId xmlns:a16="http://schemas.microsoft.com/office/drawing/2014/main" id="{5FF8B5D7-E6A7-FA44-8CB5-53D8FD146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03369" y="2885489"/>
              <a:ext cx="478291" cy="477054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C8D5FE7-8721-A043-8635-638305C2E6AE}"/>
                </a:ext>
              </a:extLst>
            </p:cNvPr>
            <p:cNvSpPr txBox="1"/>
            <p:nvPr/>
          </p:nvSpPr>
          <p:spPr>
            <a:xfrm>
              <a:off x="7328951" y="2928829"/>
              <a:ext cx="1268617" cy="3461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99" dirty="0" err="1"/>
                <a:t>concretizer</a:t>
              </a:r>
              <a:endParaRPr lang="en-US" sz="2399" dirty="0"/>
            </a:p>
          </p:txBody>
        </p:sp>
      </p:grp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EFE8733B-5F03-3149-BED6-96E41949020D}"/>
              </a:ext>
            </a:extLst>
          </p:cNvPr>
          <p:cNvCxnSpPr>
            <a:cxnSpLocks/>
            <a:stCxn id="4" idx="2"/>
            <a:endCxn id="48" idx="1"/>
          </p:cNvCxnSpPr>
          <p:nvPr/>
        </p:nvCxnSpPr>
        <p:spPr>
          <a:xfrm rot="16200000" flipH="1">
            <a:off x="7794369" y="2271715"/>
            <a:ext cx="874203" cy="566572"/>
          </a:xfrm>
          <a:prstGeom prst="bentConnector2">
            <a:avLst/>
          </a:prstGeom>
          <a:ln w="28575" cmpd="sng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C86C66F1-2428-704F-81F1-A1797DCA7D53}"/>
              </a:ext>
            </a:extLst>
          </p:cNvPr>
          <p:cNvCxnSpPr>
            <a:cxnSpLocks/>
            <a:stCxn id="43" idx="3"/>
            <a:endCxn id="48" idx="1"/>
          </p:cNvCxnSpPr>
          <p:nvPr/>
        </p:nvCxnSpPr>
        <p:spPr>
          <a:xfrm flipV="1">
            <a:off x="5562107" y="2992106"/>
            <a:ext cx="2952647" cy="405871"/>
          </a:xfrm>
          <a:prstGeom prst="bentConnector3">
            <a:avLst>
              <a:gd name="adj1" fmla="val 50000"/>
            </a:avLst>
          </a:prstGeom>
          <a:ln w="28575" cmpd="sng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FE709937-CD26-6F4E-A602-722B4F4CE59A}"/>
              </a:ext>
            </a:extLst>
          </p:cNvPr>
          <p:cNvCxnSpPr>
            <a:cxnSpLocks/>
            <a:stCxn id="23" idx="3"/>
            <a:endCxn id="48" idx="1"/>
          </p:cNvCxnSpPr>
          <p:nvPr/>
        </p:nvCxnSpPr>
        <p:spPr>
          <a:xfrm flipV="1">
            <a:off x="5553710" y="2992105"/>
            <a:ext cx="2961046" cy="1169494"/>
          </a:xfrm>
          <a:prstGeom prst="bentConnector3">
            <a:avLst>
              <a:gd name="adj1" fmla="val 50000"/>
            </a:avLst>
          </a:prstGeom>
          <a:ln w="28575" cmpd="sng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EC3DC102-D0DE-CD45-A1DC-819BA520BB4A}"/>
              </a:ext>
            </a:extLst>
          </p:cNvPr>
          <p:cNvCxnSpPr>
            <a:cxnSpLocks/>
            <a:stCxn id="27" idx="3"/>
            <a:endCxn id="48" idx="1"/>
          </p:cNvCxnSpPr>
          <p:nvPr/>
        </p:nvCxnSpPr>
        <p:spPr>
          <a:xfrm flipV="1">
            <a:off x="5561624" y="2992105"/>
            <a:ext cx="2953130" cy="1948472"/>
          </a:xfrm>
          <a:prstGeom prst="bentConnector3">
            <a:avLst>
              <a:gd name="adj1" fmla="val 50000"/>
            </a:avLst>
          </a:prstGeom>
          <a:ln w="28575" cmpd="sng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74934DBF-898A-864E-B7C5-1136E0E7C8EE}"/>
              </a:ext>
            </a:extLst>
          </p:cNvPr>
          <p:cNvCxnSpPr>
            <a:cxnSpLocks/>
            <a:stCxn id="34" idx="3"/>
            <a:endCxn id="48" idx="1"/>
          </p:cNvCxnSpPr>
          <p:nvPr/>
        </p:nvCxnSpPr>
        <p:spPr>
          <a:xfrm flipV="1">
            <a:off x="5547876" y="2992105"/>
            <a:ext cx="2966879" cy="2858339"/>
          </a:xfrm>
          <a:prstGeom prst="bentConnector3">
            <a:avLst>
              <a:gd name="adj1" fmla="val 50000"/>
            </a:avLst>
          </a:prstGeom>
          <a:ln w="28575" cmpd="sng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53A641C8-2991-F64D-9279-7E6478B3C4E6}"/>
              </a:ext>
            </a:extLst>
          </p:cNvPr>
          <p:cNvCxnSpPr>
            <a:cxnSpLocks/>
            <a:stCxn id="48" idx="2"/>
            <a:endCxn id="79" idx="1"/>
          </p:cNvCxnSpPr>
          <p:nvPr/>
        </p:nvCxnSpPr>
        <p:spPr>
          <a:xfrm rot="16200000" flipH="1">
            <a:off x="8417573" y="3726017"/>
            <a:ext cx="1401199" cy="569276"/>
          </a:xfrm>
          <a:prstGeom prst="bentConnector2">
            <a:avLst/>
          </a:prstGeom>
          <a:ln w="28575" cmpd="sng"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CustomShape 6">
            <a:extLst>
              <a:ext uri="{FF2B5EF4-FFF2-40B4-BE49-F238E27FC236}">
                <a16:creationId xmlns:a16="http://schemas.microsoft.com/office/drawing/2014/main" id="{5EEDDC69-49ED-2444-B7C3-37FF86400EC8}"/>
              </a:ext>
            </a:extLst>
          </p:cNvPr>
          <p:cNvSpPr/>
          <p:nvPr/>
        </p:nvSpPr>
        <p:spPr>
          <a:xfrm>
            <a:off x="7865104" y="4992607"/>
            <a:ext cx="1767494" cy="8596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19969" tIns="59984" rIns="119969" bIns="59984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i="1" spc="-1" dirty="0">
                <a:solidFill>
                  <a:srgbClr val="000000"/>
                </a:solidFill>
                <a:latin typeface="Arial"/>
                <a:ea typeface="DejaVu Sans"/>
              </a:rPr>
              <a:t>Concrete</a:t>
            </a:r>
            <a:r>
              <a:rPr lang="en-US" sz="1600" spc="-1" dirty="0">
                <a:solidFill>
                  <a:srgbClr val="000000"/>
                </a:solidFill>
                <a:latin typeface="Arial"/>
                <a:ea typeface="DejaVu Sans"/>
              </a:rPr>
              <a:t> spec is</a:t>
            </a:r>
            <a:br>
              <a:rPr lang="en-US" sz="1600" spc="-1" dirty="0">
                <a:solidFill>
                  <a:srgbClr val="000000"/>
                </a:solidFill>
                <a:latin typeface="Arial"/>
                <a:ea typeface="DejaVu Sans"/>
              </a:rPr>
            </a:br>
            <a:r>
              <a:rPr lang="en-US" sz="1600" spc="-1" dirty="0">
                <a:solidFill>
                  <a:srgbClr val="000000"/>
                </a:solidFill>
                <a:latin typeface="Arial"/>
                <a:ea typeface="DejaVu Sans"/>
              </a:rPr>
              <a:t>fully constrained</a:t>
            </a:r>
            <a:endParaRPr lang="en-US" sz="1600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600" spc="-1" dirty="0">
                <a:solidFill>
                  <a:srgbClr val="000000"/>
                </a:solidFill>
                <a:latin typeface="Arial"/>
                <a:ea typeface="DejaVu Sans"/>
              </a:rPr>
              <a:t>and can be built.</a:t>
            </a:r>
            <a:endParaRPr lang="en-US" sz="1600" spc="-1" dirty="0">
              <a:latin typeface="Arial"/>
            </a:endParaRP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996A58A9-9508-4745-AC15-9A75684A1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2810" y="3382193"/>
            <a:ext cx="2456093" cy="265812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FAD4DE3E-4A19-3542-B738-DE915CEE9933}"/>
              </a:ext>
            </a:extLst>
          </p:cNvPr>
          <p:cNvSpPr txBox="1"/>
          <p:nvPr/>
        </p:nvSpPr>
        <p:spPr>
          <a:xfrm>
            <a:off x="9402781" y="453405"/>
            <a:ext cx="2456122" cy="830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99" b="1" dirty="0">
                <a:solidFill>
                  <a:schemeClr val="accent4"/>
                </a:solidFill>
              </a:rPr>
              <a:t>This problem is</a:t>
            </a:r>
            <a:br>
              <a:rPr lang="en-US" sz="2399" b="1" dirty="0">
                <a:solidFill>
                  <a:schemeClr val="accent4"/>
                </a:solidFill>
              </a:rPr>
            </a:br>
            <a:r>
              <a:rPr lang="en-US" sz="2399" b="1" dirty="0">
                <a:solidFill>
                  <a:schemeClr val="accent4"/>
                </a:solidFill>
              </a:rPr>
              <a:t>NP-hard!</a:t>
            </a:r>
          </a:p>
        </p:txBody>
      </p:sp>
    </p:spTree>
    <p:extLst>
      <p:ext uri="{BB962C8B-B14F-4D97-AF65-F5344CB8AC3E}">
        <p14:creationId xmlns:p14="http://schemas.microsoft.com/office/powerpoint/2010/main" val="344403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43A245-D736-224E-8D1C-64EA4229B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course in ASP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775C34-A53E-264F-B11A-86FD72047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920" y="2046875"/>
            <a:ext cx="5027275" cy="4233440"/>
          </a:xfrm>
        </p:spPr>
        <p:txBody>
          <a:bodyPr>
            <a:normAutofit fontScale="92500"/>
          </a:bodyPr>
          <a:lstStyle/>
          <a:p>
            <a:r>
              <a:rPr lang="en-US" dirty="0"/>
              <a:t>ASP syntax is derived from </a:t>
            </a:r>
            <a:r>
              <a:rPr lang="en-US" b="1" dirty="0"/>
              <a:t>Prolog</a:t>
            </a:r>
          </a:p>
          <a:p>
            <a:r>
              <a:rPr lang="en-US" dirty="0"/>
              <a:t>Basic piece of a program is a </a:t>
            </a:r>
            <a:r>
              <a:rPr lang="en-US" i="1" dirty="0"/>
              <a:t>term</a:t>
            </a:r>
          </a:p>
          <a:p>
            <a:r>
              <a:rPr lang="en-US" dirty="0"/>
              <a:t>Terms can easily represent any data structure, e.g. this is a graph with:</a:t>
            </a:r>
          </a:p>
          <a:p>
            <a:pPr lvl="1"/>
            <a:r>
              <a:rPr lang="en-US" dirty="0"/>
              <a:t>2 nodes, one with a variant value</a:t>
            </a:r>
          </a:p>
          <a:p>
            <a:pPr lvl="1"/>
            <a:r>
              <a:rPr lang="en-US" dirty="0"/>
              <a:t>1 dependency edge</a:t>
            </a:r>
          </a:p>
          <a:p>
            <a:r>
              <a:rPr lang="en-US" dirty="0"/>
              <a:t>Terms followed by '</a:t>
            </a:r>
            <a:r>
              <a:rPr lang="en-US" b="1" dirty="0"/>
              <a:t>.</a:t>
            </a:r>
            <a:r>
              <a:rPr lang="en-US" dirty="0"/>
              <a:t>' are called </a:t>
            </a:r>
            <a:r>
              <a:rPr lang="en-US" i="1" dirty="0"/>
              <a:t>facts</a:t>
            </a:r>
            <a:endParaRPr lang="en-US" dirty="0"/>
          </a:p>
          <a:p>
            <a:pPr lvl="1"/>
            <a:r>
              <a:rPr lang="en-US" dirty="0"/>
              <a:t>Facts say "this is true!"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B323B2-781F-AD46-8E5A-9F5A24EF776F}"/>
              </a:ext>
            </a:extLst>
          </p:cNvPr>
          <p:cNvSpPr txBox="1"/>
          <p:nvPr/>
        </p:nvSpPr>
        <p:spPr>
          <a:xfrm>
            <a:off x="5496645" y="1901441"/>
            <a:ext cx="6518845" cy="34769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sz="1999" b="1" dirty="0">
              <a:latin typeface="Monaco" pitchFamily="2" charset="77"/>
            </a:endParaRPr>
          </a:p>
          <a:p>
            <a:r>
              <a:rPr lang="en-US" sz="1999" b="1" dirty="0" err="1">
                <a:latin typeface="Monaco" pitchFamily="2" charset="77"/>
              </a:rPr>
              <a:t>enable_some_feature</a:t>
            </a:r>
            <a:r>
              <a:rPr lang="en-US" sz="1999" b="1" dirty="0">
                <a:latin typeface="Monaco" pitchFamily="2" charset="77"/>
              </a:rPr>
              <a:t>.</a:t>
            </a:r>
          </a:p>
          <a:p>
            <a:endParaRPr lang="en-US" sz="1999" b="1" dirty="0">
              <a:latin typeface="Monaco" pitchFamily="2" charset="77"/>
            </a:endParaRPr>
          </a:p>
          <a:p>
            <a:r>
              <a:rPr lang="en-US" sz="1999" b="1" dirty="0">
                <a:latin typeface="Monaco" pitchFamily="2" charset="77"/>
              </a:rPr>
              <a:t>node("</a:t>
            </a:r>
            <a:r>
              <a:rPr lang="en-US" sz="1999" b="1" dirty="0" err="1">
                <a:latin typeface="Monaco" pitchFamily="2" charset="77"/>
              </a:rPr>
              <a:t>lammps</a:t>
            </a:r>
            <a:r>
              <a:rPr lang="en-US" sz="1999" b="1" dirty="0">
                <a:latin typeface="Monaco" pitchFamily="2" charset="77"/>
              </a:rPr>
              <a:t>").</a:t>
            </a:r>
          </a:p>
          <a:p>
            <a:endParaRPr lang="en-US" sz="1999" b="1" dirty="0">
              <a:latin typeface="Monaco" pitchFamily="2" charset="77"/>
            </a:endParaRPr>
          </a:p>
          <a:p>
            <a:r>
              <a:rPr lang="en-US" sz="1999" b="1" dirty="0">
                <a:latin typeface="Monaco" pitchFamily="2" charset="77"/>
              </a:rPr>
              <a:t>node("</a:t>
            </a:r>
            <a:r>
              <a:rPr lang="en-US" sz="1999" b="1" dirty="0" err="1">
                <a:latin typeface="Monaco" pitchFamily="2" charset="77"/>
              </a:rPr>
              <a:t>cuda</a:t>
            </a:r>
            <a:r>
              <a:rPr lang="en-US" sz="1999" b="1" dirty="0">
                <a:latin typeface="Monaco" pitchFamily="2" charset="77"/>
              </a:rPr>
              <a:t>").</a:t>
            </a:r>
          </a:p>
          <a:p>
            <a:endParaRPr lang="en-US" sz="1999" b="1" dirty="0">
              <a:latin typeface="Monaco" pitchFamily="2" charset="77"/>
            </a:endParaRPr>
          </a:p>
          <a:p>
            <a:r>
              <a:rPr lang="en-US" sz="1999" b="1" dirty="0" err="1">
                <a:latin typeface="Monaco" pitchFamily="2" charset="77"/>
              </a:rPr>
              <a:t>variant_value</a:t>
            </a:r>
            <a:r>
              <a:rPr lang="en-US" sz="1999" b="1" dirty="0">
                <a:latin typeface="Monaco" pitchFamily="2" charset="77"/>
              </a:rPr>
              <a:t>("</a:t>
            </a:r>
            <a:r>
              <a:rPr lang="en-US" sz="1999" b="1" dirty="0" err="1">
                <a:latin typeface="Monaco" pitchFamily="2" charset="77"/>
              </a:rPr>
              <a:t>lammps</a:t>
            </a:r>
            <a:r>
              <a:rPr lang="en-US" sz="1999" b="1" dirty="0">
                <a:latin typeface="Monaco" pitchFamily="2" charset="77"/>
              </a:rPr>
              <a:t>", "</a:t>
            </a:r>
            <a:r>
              <a:rPr lang="en-US" sz="1999" b="1" dirty="0" err="1">
                <a:latin typeface="Monaco" pitchFamily="2" charset="77"/>
              </a:rPr>
              <a:t>cuda</a:t>
            </a:r>
            <a:r>
              <a:rPr lang="en-US" sz="1999" b="1" dirty="0">
                <a:latin typeface="Monaco" pitchFamily="2" charset="77"/>
              </a:rPr>
              <a:t>", "False").</a:t>
            </a:r>
          </a:p>
          <a:p>
            <a:endParaRPr lang="en-US" sz="1999" b="1" dirty="0">
              <a:latin typeface="Monaco" pitchFamily="2" charset="77"/>
            </a:endParaRPr>
          </a:p>
          <a:p>
            <a:r>
              <a:rPr lang="en-US" sz="1999" b="1" dirty="0" err="1">
                <a:latin typeface="Monaco" pitchFamily="2" charset="77"/>
              </a:rPr>
              <a:t>depends_on</a:t>
            </a:r>
            <a:r>
              <a:rPr lang="en-US" sz="1999" b="1" dirty="0">
                <a:latin typeface="Monaco" pitchFamily="2" charset="77"/>
              </a:rPr>
              <a:t>("</a:t>
            </a:r>
            <a:r>
              <a:rPr lang="en-US" sz="1999" b="1" dirty="0" err="1">
                <a:latin typeface="Monaco" pitchFamily="2" charset="77"/>
              </a:rPr>
              <a:t>lammps</a:t>
            </a:r>
            <a:r>
              <a:rPr lang="en-US" sz="1999" b="1" dirty="0">
                <a:latin typeface="Monaco" pitchFamily="2" charset="77"/>
              </a:rPr>
              <a:t>", "</a:t>
            </a:r>
            <a:r>
              <a:rPr lang="en-US" sz="1999" b="1" dirty="0" err="1">
                <a:latin typeface="Monaco" pitchFamily="2" charset="77"/>
              </a:rPr>
              <a:t>cuda</a:t>
            </a:r>
            <a:r>
              <a:rPr lang="en-US" sz="1999" b="1" dirty="0">
                <a:latin typeface="Monaco" pitchFamily="2" charset="77"/>
              </a:rPr>
              <a:t>", "link").</a:t>
            </a:r>
          </a:p>
          <a:p>
            <a:endParaRPr lang="en-US" sz="1999" b="1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87393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43A245-D736-224E-8D1C-64EA4229B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course in ASP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775C34-A53E-264F-B11A-86FD72047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920" y="1571987"/>
            <a:ext cx="11740034" cy="2209224"/>
          </a:xfrm>
          <a:ln>
            <a:noFill/>
          </a:ln>
        </p:spPr>
        <p:txBody>
          <a:bodyPr numCol="2">
            <a:normAutofit lnSpcReduction="10000"/>
          </a:bodyPr>
          <a:lstStyle/>
          <a:p>
            <a:r>
              <a:rPr lang="en-US" dirty="0"/>
              <a:t>ASP programs also have </a:t>
            </a:r>
            <a:r>
              <a:rPr lang="en-US" b="1" i="1" dirty="0"/>
              <a:t>rules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Rules can derive additional facts.</a:t>
            </a:r>
          </a:p>
          <a:p>
            <a:r>
              <a:rPr lang="en-US" b="1" dirty="0"/>
              <a:t>:-</a:t>
            </a:r>
            <a:r>
              <a:rPr lang="en-US" dirty="0"/>
              <a:t> can be read as </a:t>
            </a:r>
            <a:r>
              <a:rPr lang="en-US" b="1" dirty="0"/>
              <a:t>"if"</a:t>
            </a:r>
          </a:p>
          <a:p>
            <a:pPr lvl="1"/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head</a:t>
            </a:r>
            <a:r>
              <a:rPr lang="en-US" dirty="0"/>
              <a:t> (left side) is true</a:t>
            </a:r>
          </a:p>
          <a:p>
            <a:pPr lvl="1"/>
            <a:r>
              <a:rPr lang="en-US" b="1" dirty="0"/>
              <a:t>If</a:t>
            </a:r>
            <a:r>
              <a:rPr lang="en-US" dirty="0"/>
              <a:t> the </a:t>
            </a:r>
            <a:r>
              <a:rPr lang="en-US" b="1" dirty="0">
                <a:solidFill>
                  <a:srgbClr val="0070C0"/>
                </a:solidFill>
              </a:rPr>
              <a:t>body</a:t>
            </a:r>
            <a:r>
              <a:rPr lang="en-US" dirty="0"/>
              <a:t> (right side) is true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Comma</a:t>
            </a:r>
            <a:r>
              <a:rPr lang="en-US" dirty="0"/>
              <a:t> in the body is like "</a:t>
            </a:r>
            <a:r>
              <a:rPr lang="en-US" b="1" dirty="0"/>
              <a:t>and</a:t>
            </a:r>
            <a:r>
              <a:rPr lang="en-US" dirty="0"/>
              <a:t>"</a:t>
            </a:r>
          </a:p>
          <a:p>
            <a:pPr lvl="1"/>
            <a:r>
              <a:rPr lang="en-US" dirty="0"/>
              <a:t>Writing same head twice is like "or"</a:t>
            </a:r>
          </a:p>
          <a:p>
            <a:r>
              <a:rPr lang="en-US" dirty="0"/>
              <a:t>Capital words are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variables</a:t>
            </a:r>
          </a:p>
          <a:p>
            <a:pPr lvl="1"/>
            <a:r>
              <a:rPr lang="en-US" dirty="0"/>
              <a:t>Rules are instantiated with all possible substitutions for variables.</a:t>
            </a:r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B323B2-781F-AD46-8E5A-9F5A24EF776F}"/>
              </a:ext>
            </a:extLst>
          </p:cNvPr>
          <p:cNvSpPr txBox="1"/>
          <p:nvPr/>
        </p:nvSpPr>
        <p:spPr>
          <a:xfrm>
            <a:off x="505775" y="3842402"/>
            <a:ext cx="11350844" cy="10153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br>
              <a:rPr lang="en-US" sz="1999" b="1" dirty="0">
                <a:latin typeface="Monaco" pitchFamily="2" charset="77"/>
              </a:rPr>
            </a:br>
            <a:r>
              <a:rPr lang="en-US" sz="1999" b="1" dirty="0">
                <a:solidFill>
                  <a:srgbClr val="00B050"/>
                </a:solidFill>
                <a:latin typeface="Monaco" pitchFamily="2" charset="77"/>
              </a:rPr>
              <a:t>node(</a:t>
            </a:r>
            <a:r>
              <a:rPr lang="en-US" sz="1999" b="1" dirty="0">
                <a:solidFill>
                  <a:schemeClr val="accent2">
                    <a:lumMod val="75000"/>
                  </a:schemeClr>
                </a:solidFill>
                <a:latin typeface="Monaco" pitchFamily="2" charset="77"/>
              </a:rPr>
              <a:t>Dependency</a:t>
            </a:r>
            <a:r>
              <a:rPr lang="en-US" sz="1999" b="1" dirty="0">
                <a:solidFill>
                  <a:srgbClr val="00B050"/>
                </a:solidFill>
                <a:latin typeface="Monaco" pitchFamily="2" charset="77"/>
              </a:rPr>
              <a:t>) </a:t>
            </a:r>
            <a:r>
              <a:rPr lang="en-US" sz="1999" b="1" dirty="0">
                <a:latin typeface="Monaco" pitchFamily="2" charset="77"/>
              </a:rPr>
              <a:t>:- </a:t>
            </a:r>
            <a:r>
              <a:rPr lang="en-US" sz="1999" b="1" dirty="0">
                <a:solidFill>
                  <a:srgbClr val="0070C0"/>
                </a:solidFill>
                <a:latin typeface="Monaco" pitchFamily="2" charset="77"/>
              </a:rPr>
              <a:t>node(</a:t>
            </a:r>
            <a:r>
              <a:rPr lang="en-US" sz="1999" b="1" dirty="0">
                <a:solidFill>
                  <a:schemeClr val="accent2">
                    <a:lumMod val="75000"/>
                  </a:schemeClr>
                </a:solidFill>
                <a:latin typeface="Monaco" pitchFamily="2" charset="77"/>
              </a:rPr>
              <a:t>Package</a:t>
            </a:r>
            <a:r>
              <a:rPr lang="en-US" sz="1999" b="1" dirty="0">
                <a:solidFill>
                  <a:srgbClr val="0070C0"/>
                </a:solidFill>
                <a:latin typeface="Monaco" pitchFamily="2" charset="77"/>
              </a:rPr>
              <a:t>)</a:t>
            </a:r>
            <a:r>
              <a:rPr lang="en-US" sz="1999" b="1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,</a:t>
            </a:r>
            <a:r>
              <a:rPr lang="en-US" sz="1999" b="1" dirty="0">
                <a:solidFill>
                  <a:srgbClr val="0070C0"/>
                </a:solidFill>
                <a:latin typeface="Monaco" pitchFamily="2" charset="77"/>
              </a:rPr>
              <a:t> </a:t>
            </a:r>
            <a:r>
              <a:rPr lang="en-US" sz="1999" b="1" dirty="0" err="1">
                <a:solidFill>
                  <a:srgbClr val="0070C0"/>
                </a:solidFill>
                <a:latin typeface="Monaco" pitchFamily="2" charset="77"/>
              </a:rPr>
              <a:t>depends_on</a:t>
            </a:r>
            <a:r>
              <a:rPr lang="en-US" sz="1999" b="1" dirty="0">
                <a:solidFill>
                  <a:srgbClr val="0070C0"/>
                </a:solidFill>
                <a:latin typeface="Monaco" pitchFamily="2" charset="77"/>
              </a:rPr>
              <a:t>(</a:t>
            </a:r>
            <a:r>
              <a:rPr lang="en-US" sz="1999" b="1" dirty="0">
                <a:solidFill>
                  <a:schemeClr val="accent2">
                    <a:lumMod val="75000"/>
                  </a:schemeClr>
                </a:solidFill>
                <a:latin typeface="Monaco" pitchFamily="2" charset="77"/>
              </a:rPr>
              <a:t>Package</a:t>
            </a:r>
            <a:r>
              <a:rPr lang="en-US" sz="1999" b="1" dirty="0">
                <a:solidFill>
                  <a:srgbClr val="0070C0"/>
                </a:solidFill>
                <a:latin typeface="Monaco" pitchFamily="2" charset="77"/>
              </a:rPr>
              <a:t>, </a:t>
            </a:r>
            <a:r>
              <a:rPr lang="en-US" sz="1999" b="1" dirty="0">
                <a:solidFill>
                  <a:schemeClr val="accent2">
                    <a:lumMod val="75000"/>
                  </a:schemeClr>
                </a:solidFill>
                <a:latin typeface="Monaco" pitchFamily="2" charset="77"/>
              </a:rPr>
              <a:t>Dependency</a:t>
            </a:r>
            <a:r>
              <a:rPr lang="en-US" sz="1999" b="1" dirty="0">
                <a:solidFill>
                  <a:srgbClr val="0070C0"/>
                </a:solidFill>
                <a:latin typeface="Monaco" pitchFamily="2" charset="77"/>
              </a:rPr>
              <a:t>, </a:t>
            </a:r>
            <a:r>
              <a:rPr lang="en-US" sz="1999" b="1" dirty="0">
                <a:solidFill>
                  <a:schemeClr val="accent2">
                    <a:lumMod val="75000"/>
                  </a:schemeClr>
                </a:solidFill>
                <a:latin typeface="Monaco" pitchFamily="2" charset="77"/>
              </a:rPr>
              <a:t>Type</a:t>
            </a:r>
            <a:r>
              <a:rPr lang="en-US" sz="1999" b="1" dirty="0">
                <a:solidFill>
                  <a:srgbClr val="0070C0"/>
                </a:solidFill>
                <a:latin typeface="Monaco" pitchFamily="2" charset="77"/>
              </a:rPr>
              <a:t>).</a:t>
            </a:r>
            <a:br>
              <a:rPr lang="en-US" sz="1999" b="1" dirty="0">
                <a:latin typeface="Monaco" pitchFamily="2" charset="77"/>
              </a:rPr>
            </a:br>
            <a:endParaRPr lang="en-US" sz="1999" b="1" dirty="0">
              <a:latin typeface="Monaco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9AA383-A534-BB46-8F39-A49910B32823}"/>
              </a:ext>
            </a:extLst>
          </p:cNvPr>
          <p:cNvSpPr txBox="1"/>
          <p:nvPr/>
        </p:nvSpPr>
        <p:spPr>
          <a:xfrm>
            <a:off x="505775" y="5268322"/>
            <a:ext cx="2159756" cy="4000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999" b="1" dirty="0">
                <a:latin typeface="Monaco" pitchFamily="2" charset="77"/>
              </a:rPr>
              <a:t>node("</a:t>
            </a:r>
            <a:r>
              <a:rPr lang="en-US" sz="1999" b="1" dirty="0" err="1">
                <a:latin typeface="Monaco" pitchFamily="2" charset="77"/>
              </a:rPr>
              <a:t>cuda</a:t>
            </a:r>
            <a:r>
              <a:rPr lang="en-US" sz="1999" b="1" dirty="0">
                <a:latin typeface="Monaco" pitchFamily="2" charset="77"/>
              </a:rPr>
              <a:t>")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5180FA-02F3-7A44-BCAD-40C6882FE83A}"/>
              </a:ext>
            </a:extLst>
          </p:cNvPr>
          <p:cNvSpPr txBox="1"/>
          <p:nvPr/>
        </p:nvSpPr>
        <p:spPr>
          <a:xfrm>
            <a:off x="4574427" y="5132141"/>
            <a:ext cx="5898521" cy="7077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999" b="1" dirty="0">
                <a:latin typeface="Monaco" pitchFamily="2" charset="77"/>
              </a:rPr>
              <a:t>node("</a:t>
            </a:r>
            <a:r>
              <a:rPr lang="en-US" sz="1999" b="1" dirty="0" err="1">
                <a:latin typeface="Monaco" pitchFamily="2" charset="77"/>
              </a:rPr>
              <a:t>lammps</a:t>
            </a:r>
            <a:r>
              <a:rPr lang="en-US" sz="1999" b="1" dirty="0">
                <a:latin typeface="Monaco" pitchFamily="2" charset="77"/>
              </a:rPr>
              <a:t>").</a:t>
            </a:r>
            <a:br>
              <a:rPr lang="en-US" sz="1999" b="1" dirty="0">
                <a:latin typeface="Monaco" pitchFamily="2" charset="77"/>
              </a:rPr>
            </a:br>
            <a:r>
              <a:rPr lang="en-US" sz="1999" b="1" dirty="0" err="1">
                <a:latin typeface="Monaco" pitchFamily="2" charset="77"/>
              </a:rPr>
              <a:t>depends_on</a:t>
            </a:r>
            <a:r>
              <a:rPr lang="en-US" sz="1999" b="1" dirty="0">
                <a:latin typeface="Monaco" pitchFamily="2" charset="77"/>
              </a:rPr>
              <a:t>("</a:t>
            </a:r>
            <a:r>
              <a:rPr lang="en-US" sz="1999" b="1" dirty="0" err="1">
                <a:latin typeface="Monaco" pitchFamily="2" charset="77"/>
              </a:rPr>
              <a:t>lammps</a:t>
            </a:r>
            <a:r>
              <a:rPr lang="en-US" sz="1999" b="1" dirty="0">
                <a:latin typeface="Monaco" pitchFamily="2" charset="77"/>
              </a:rPr>
              <a:t>", "</a:t>
            </a:r>
            <a:r>
              <a:rPr lang="en-US" sz="1999" b="1" dirty="0" err="1">
                <a:latin typeface="Monaco" pitchFamily="2" charset="77"/>
              </a:rPr>
              <a:t>cuda</a:t>
            </a:r>
            <a:r>
              <a:rPr lang="en-US" sz="1999" b="1" dirty="0">
                <a:latin typeface="Monaco" pitchFamily="2" charset="77"/>
              </a:rPr>
              <a:t>", "link").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5735F2FA-A836-194D-828D-F2DE61F4EC6C}"/>
              </a:ext>
            </a:extLst>
          </p:cNvPr>
          <p:cNvSpPr/>
          <p:nvPr/>
        </p:nvSpPr>
        <p:spPr bwMode="auto">
          <a:xfrm flipH="1">
            <a:off x="3011805" y="5267333"/>
            <a:ext cx="1218883" cy="39178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5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43A245-D736-224E-8D1C-64EA4229B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course in ASP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775C34-A53E-264F-B11A-86FD72047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104" y="1258433"/>
            <a:ext cx="10871382" cy="4559924"/>
          </a:xfrm>
        </p:spPr>
        <p:txBody>
          <a:bodyPr numCol="1">
            <a:normAutofit/>
          </a:bodyPr>
          <a:lstStyle/>
          <a:p>
            <a:r>
              <a:rPr lang="en-US" b="1" i="1" dirty="0"/>
              <a:t>Constraints</a:t>
            </a:r>
            <a:r>
              <a:rPr lang="en-US" dirty="0"/>
              <a:t> say what </a:t>
            </a:r>
            <a:r>
              <a:rPr lang="en-US" b="1" i="1" dirty="0"/>
              <a:t>cannot</a:t>
            </a:r>
            <a:r>
              <a:rPr lang="en-US" i="1" dirty="0"/>
              <a:t> </a:t>
            </a:r>
            <a:r>
              <a:rPr lang="en-US" dirty="0"/>
              <a:t>happen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i="1" dirty="0"/>
              <a:t>Choice rules</a:t>
            </a:r>
            <a:r>
              <a:rPr lang="en-US" i="1" dirty="0"/>
              <a:t> </a:t>
            </a:r>
            <a:r>
              <a:rPr lang="en-US" dirty="0"/>
              <a:t>give the solver freedom to choose from possible options: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B323B2-781F-AD46-8E5A-9F5A24EF776F}"/>
              </a:ext>
            </a:extLst>
          </p:cNvPr>
          <p:cNvSpPr txBox="1"/>
          <p:nvPr/>
        </p:nvSpPr>
        <p:spPr>
          <a:xfrm>
            <a:off x="739144" y="1830281"/>
            <a:ext cx="11232123" cy="132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999" b="1" dirty="0">
                <a:latin typeface="Monaco" pitchFamily="2" charset="77"/>
              </a:rPr>
              <a:t>path(A, B) :- </a:t>
            </a:r>
            <a:r>
              <a:rPr lang="en-US" sz="1999" b="1" dirty="0" err="1">
                <a:latin typeface="Monaco" pitchFamily="2" charset="77"/>
              </a:rPr>
              <a:t>depends_on</a:t>
            </a:r>
            <a:r>
              <a:rPr lang="en-US" sz="1999" b="1" dirty="0">
                <a:latin typeface="Monaco" pitchFamily="2" charset="77"/>
              </a:rPr>
              <a:t>(A, B).</a:t>
            </a:r>
          </a:p>
          <a:p>
            <a:r>
              <a:rPr lang="en-US" sz="1999" b="1" dirty="0">
                <a:latin typeface="Monaco" pitchFamily="2" charset="77"/>
              </a:rPr>
              <a:t>path(A, C) :- path(A, B), </a:t>
            </a:r>
            <a:r>
              <a:rPr lang="en-US" sz="1999" b="1" dirty="0" err="1">
                <a:latin typeface="Monaco" pitchFamily="2" charset="77"/>
              </a:rPr>
              <a:t>depends_on</a:t>
            </a:r>
            <a:r>
              <a:rPr lang="en-US" sz="1999" b="1" dirty="0">
                <a:latin typeface="Monaco" pitchFamily="2" charset="77"/>
              </a:rPr>
              <a:t>(B, C).</a:t>
            </a:r>
          </a:p>
          <a:p>
            <a:endParaRPr lang="en-US" sz="1999" b="1" dirty="0">
              <a:latin typeface="Monaco" pitchFamily="2" charset="77"/>
            </a:endParaRPr>
          </a:p>
          <a:p>
            <a:r>
              <a:rPr lang="en-US" sz="1999" b="1" dirty="0">
                <a:latin typeface="Monaco" pitchFamily="2" charset="77"/>
              </a:rPr>
              <a:t>:- path(A, B), path(B</a:t>
            </a:r>
            <a:r>
              <a:rPr lang="en-US" sz="1999" b="1">
                <a:latin typeface="Monaco" pitchFamily="2" charset="77"/>
              </a:rPr>
              <a:t>, A).       </a:t>
            </a:r>
            <a:r>
              <a:rPr lang="en-US" sz="1999" b="1" dirty="0">
                <a:solidFill>
                  <a:srgbClr val="C00000"/>
                </a:solidFill>
                <a:latin typeface="Monaco" pitchFamily="2" charset="77"/>
              </a:rPr>
              <a:t>% this constraint says "no cycles"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2CF2ED-6426-0042-8ABF-F7FDD8C7001D}"/>
              </a:ext>
            </a:extLst>
          </p:cNvPr>
          <p:cNvSpPr txBox="1"/>
          <p:nvPr/>
        </p:nvSpPr>
        <p:spPr>
          <a:xfrm>
            <a:off x="386934" y="4151298"/>
            <a:ext cx="11372610" cy="16307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sz="1999" b="1" dirty="0">
              <a:solidFill>
                <a:schemeClr val="bg1">
                  <a:lumMod val="50000"/>
                </a:schemeClr>
              </a:solidFill>
              <a:latin typeface="Monaco" pitchFamily="2" charset="77"/>
            </a:endParaRPr>
          </a:p>
          <a:p>
            <a:r>
              <a:rPr lang="en-US" sz="1999" b="1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% if a package is in the graph, solver must choose exactly one version</a:t>
            </a:r>
            <a:br>
              <a:rPr lang="en-US" sz="1999" b="1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</a:br>
            <a:r>
              <a:rPr lang="en-US" sz="1999" b="1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% out of that package's possible versions</a:t>
            </a:r>
          </a:p>
          <a:p>
            <a:r>
              <a:rPr lang="en-US" sz="1999" b="1" dirty="0">
                <a:latin typeface="Monaco" pitchFamily="2" charset="77"/>
              </a:rPr>
              <a:t>1 { version(V) : </a:t>
            </a:r>
            <a:r>
              <a:rPr lang="en-US" sz="1999" b="1" dirty="0" err="1">
                <a:latin typeface="Monaco" pitchFamily="2" charset="77"/>
              </a:rPr>
              <a:t>possible_version</a:t>
            </a:r>
            <a:r>
              <a:rPr lang="en-US" sz="1999" b="1" dirty="0">
                <a:latin typeface="Monaco" pitchFamily="2" charset="77"/>
              </a:rPr>
              <a:t>(Package, V) } 1 :- node(Package).</a:t>
            </a:r>
          </a:p>
          <a:p>
            <a:endParaRPr lang="en-US" sz="1999" b="1" dirty="0">
              <a:solidFill>
                <a:srgbClr val="C00000"/>
              </a:solidFill>
              <a:latin typeface="Monaco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CF78D2-E44B-AE40-90B6-0A84CC515EAF}"/>
              </a:ext>
            </a:extLst>
          </p:cNvPr>
          <p:cNvSpPr txBox="1"/>
          <p:nvPr/>
        </p:nvSpPr>
        <p:spPr>
          <a:xfrm>
            <a:off x="387829" y="4147881"/>
            <a:ext cx="11372610" cy="16307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  <a:effectLst/>
        </p:spPr>
        <p:txBody>
          <a:bodyPr wrap="square" rtlCol="0">
            <a:spAutoFit/>
          </a:bodyPr>
          <a:lstStyle/>
          <a:p>
            <a:endParaRPr lang="en-US" sz="1999" b="1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1999" b="1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%</a:t>
            </a:r>
            <a:r>
              <a:rPr lang="en-US" sz="1999" b="1" dirty="0">
                <a:solidFill>
                  <a:srgbClr val="C00000"/>
                </a:solidFill>
                <a:latin typeface="Monaco" pitchFamily="2" charset="77"/>
              </a:rPr>
              <a:t> </a:t>
            </a:r>
            <a:r>
              <a:rPr lang="en-US" sz="1999" b="1" dirty="0">
                <a:solidFill>
                  <a:schemeClr val="accent4"/>
                </a:solidFill>
                <a:latin typeface="Monaco" pitchFamily="2" charset="77"/>
              </a:rPr>
              <a:t>if a package is in the graph</a:t>
            </a:r>
            <a:r>
              <a:rPr lang="en-US" sz="1999" b="1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, solver must choose exactly one version</a:t>
            </a:r>
            <a:br>
              <a:rPr lang="en-US" sz="1999" b="1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</a:br>
            <a:r>
              <a:rPr lang="en-US" sz="1999" b="1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% out of that package's possible versions</a:t>
            </a:r>
          </a:p>
          <a:p>
            <a:r>
              <a:rPr lang="en-US" sz="1999" b="1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1 { version(V) : </a:t>
            </a:r>
            <a:r>
              <a:rPr lang="en-US" sz="1999" b="1" dirty="0" err="1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possible_version</a:t>
            </a:r>
            <a:r>
              <a:rPr lang="en-US" sz="1999" b="1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(Package, V) } 1 </a:t>
            </a:r>
            <a:r>
              <a:rPr lang="en-US" sz="1999" b="1" dirty="0">
                <a:solidFill>
                  <a:schemeClr val="accent4"/>
                </a:solidFill>
                <a:latin typeface="Monaco" pitchFamily="2" charset="77"/>
              </a:rPr>
              <a:t>:- node(Package).</a:t>
            </a:r>
          </a:p>
          <a:p>
            <a:endParaRPr lang="en-US" sz="1999" b="1" dirty="0">
              <a:solidFill>
                <a:srgbClr val="C00000"/>
              </a:solidFill>
              <a:latin typeface="Monaco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EB236E-50B5-4243-B0F1-17A191500F7D}"/>
              </a:ext>
            </a:extLst>
          </p:cNvPr>
          <p:cNvSpPr txBox="1"/>
          <p:nvPr/>
        </p:nvSpPr>
        <p:spPr>
          <a:xfrm>
            <a:off x="387829" y="4145906"/>
            <a:ext cx="11372610" cy="16307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  <a:effectLst/>
        </p:spPr>
        <p:txBody>
          <a:bodyPr wrap="square" rtlCol="0">
            <a:spAutoFit/>
          </a:bodyPr>
          <a:lstStyle/>
          <a:p>
            <a:endParaRPr lang="en-US" sz="1999" b="1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1999" b="1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%</a:t>
            </a:r>
            <a:r>
              <a:rPr lang="en-US" sz="1999" b="1" dirty="0">
                <a:solidFill>
                  <a:srgbClr val="C00000"/>
                </a:solidFill>
                <a:latin typeface="Monaco" pitchFamily="2" charset="77"/>
              </a:rPr>
              <a:t> </a:t>
            </a:r>
            <a:r>
              <a:rPr lang="en-US" sz="1999" b="1" dirty="0">
                <a:solidFill>
                  <a:schemeClr val="accent4"/>
                </a:solidFill>
                <a:latin typeface="Monaco" pitchFamily="2" charset="77"/>
              </a:rPr>
              <a:t>if a package is in the graph</a:t>
            </a:r>
            <a:r>
              <a:rPr lang="en-US" sz="1999" b="1" dirty="0">
                <a:solidFill>
                  <a:srgbClr val="C00000"/>
                </a:solidFill>
                <a:latin typeface="Monaco" pitchFamily="2" charset="77"/>
              </a:rPr>
              <a:t>, </a:t>
            </a:r>
            <a:r>
              <a:rPr lang="en-US" sz="1999" b="1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solver must choose </a:t>
            </a:r>
            <a:r>
              <a:rPr lang="en-US" sz="1999" b="1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exactly one version</a:t>
            </a:r>
            <a:br>
              <a:rPr lang="en-US" sz="1999" b="1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</a:br>
            <a:r>
              <a:rPr lang="en-US" sz="1999" b="1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% out of that package's possible versions</a:t>
            </a:r>
          </a:p>
          <a:p>
            <a:r>
              <a:rPr lang="en-US" sz="1999" b="1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1</a:t>
            </a:r>
            <a:r>
              <a:rPr lang="en-US" sz="1999" b="1" dirty="0">
                <a:latin typeface="Monaco" pitchFamily="2" charset="77"/>
              </a:rPr>
              <a:t> </a:t>
            </a:r>
            <a:r>
              <a:rPr lang="en-US" sz="1999" b="1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{</a:t>
            </a:r>
            <a:r>
              <a:rPr lang="en-US" sz="1999" b="1" dirty="0">
                <a:latin typeface="Monaco" pitchFamily="2" charset="77"/>
              </a:rPr>
              <a:t> </a:t>
            </a:r>
            <a:r>
              <a:rPr lang="en-US" sz="1999" b="1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version(V) : </a:t>
            </a:r>
            <a:r>
              <a:rPr lang="en-US" sz="1999" b="1" dirty="0" err="1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possible_version</a:t>
            </a:r>
            <a:r>
              <a:rPr lang="en-US" sz="1999" b="1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(Package, V) </a:t>
            </a:r>
            <a:r>
              <a:rPr lang="en-US" sz="1999" b="1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}</a:t>
            </a:r>
            <a:r>
              <a:rPr lang="en-US" sz="1999" b="1" dirty="0">
                <a:latin typeface="Monaco" pitchFamily="2" charset="77"/>
              </a:rPr>
              <a:t> </a:t>
            </a:r>
            <a:r>
              <a:rPr lang="en-US" sz="1999" b="1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1</a:t>
            </a:r>
            <a:r>
              <a:rPr lang="en-US" sz="1999" b="1" dirty="0">
                <a:latin typeface="Monaco" pitchFamily="2" charset="77"/>
              </a:rPr>
              <a:t> </a:t>
            </a:r>
            <a:r>
              <a:rPr lang="en-US" sz="1999" b="1" dirty="0">
                <a:solidFill>
                  <a:schemeClr val="accent4"/>
                </a:solidFill>
                <a:latin typeface="Monaco" pitchFamily="2" charset="77"/>
              </a:rPr>
              <a:t>:- node(Package).</a:t>
            </a:r>
          </a:p>
          <a:p>
            <a:endParaRPr lang="en-US" sz="1999" b="1" dirty="0">
              <a:solidFill>
                <a:srgbClr val="C00000"/>
              </a:solidFill>
              <a:latin typeface="Monaco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3C301B-CA91-CE46-B296-3015691B02F6}"/>
              </a:ext>
            </a:extLst>
          </p:cNvPr>
          <p:cNvSpPr txBox="1"/>
          <p:nvPr/>
        </p:nvSpPr>
        <p:spPr>
          <a:xfrm>
            <a:off x="387829" y="4143034"/>
            <a:ext cx="11372610" cy="16307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  <a:effectLst/>
        </p:spPr>
        <p:txBody>
          <a:bodyPr wrap="square" rtlCol="0">
            <a:spAutoFit/>
          </a:bodyPr>
          <a:lstStyle/>
          <a:p>
            <a:endParaRPr lang="en-US" sz="1999" b="1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1999" b="1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%</a:t>
            </a:r>
            <a:r>
              <a:rPr lang="en-US" sz="1999" b="1" dirty="0">
                <a:solidFill>
                  <a:srgbClr val="C00000"/>
                </a:solidFill>
                <a:latin typeface="Monaco" pitchFamily="2" charset="77"/>
              </a:rPr>
              <a:t> </a:t>
            </a:r>
            <a:r>
              <a:rPr lang="en-US" sz="1999" b="1" dirty="0">
                <a:solidFill>
                  <a:schemeClr val="accent4"/>
                </a:solidFill>
                <a:latin typeface="Monaco" pitchFamily="2" charset="77"/>
              </a:rPr>
              <a:t>if a package is in the graph</a:t>
            </a:r>
            <a:r>
              <a:rPr lang="en-US" sz="1999" b="1" dirty="0">
                <a:solidFill>
                  <a:srgbClr val="C00000"/>
                </a:solidFill>
                <a:latin typeface="Monaco" pitchFamily="2" charset="77"/>
              </a:rPr>
              <a:t>, </a:t>
            </a:r>
            <a:r>
              <a:rPr lang="en-US" sz="1999" b="1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solver must choose </a:t>
            </a:r>
            <a:r>
              <a:rPr lang="en-US" sz="1999" b="1" dirty="0">
                <a:solidFill>
                  <a:srgbClr val="00B050"/>
                </a:solidFill>
                <a:latin typeface="Monaco" pitchFamily="2" charset="77"/>
              </a:rPr>
              <a:t>exactly one version</a:t>
            </a:r>
            <a:br>
              <a:rPr lang="en-US" sz="1999" b="1" dirty="0">
                <a:solidFill>
                  <a:srgbClr val="C00000"/>
                </a:solidFill>
                <a:latin typeface="Monaco" pitchFamily="2" charset="77"/>
              </a:rPr>
            </a:br>
            <a:r>
              <a:rPr lang="en-US" sz="1999" b="1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%</a:t>
            </a:r>
            <a:r>
              <a:rPr lang="en-US" sz="1999" b="1" dirty="0">
                <a:solidFill>
                  <a:srgbClr val="C00000"/>
                </a:solidFill>
                <a:latin typeface="Monaco" pitchFamily="2" charset="77"/>
              </a:rPr>
              <a:t> </a:t>
            </a:r>
            <a:r>
              <a:rPr lang="en-US" sz="1999" b="1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out of that package's possible versions</a:t>
            </a:r>
          </a:p>
          <a:p>
            <a:r>
              <a:rPr lang="en-US" sz="1999" b="1" dirty="0">
                <a:solidFill>
                  <a:srgbClr val="00B050"/>
                </a:solidFill>
                <a:latin typeface="Monaco" pitchFamily="2" charset="77"/>
              </a:rPr>
              <a:t>1</a:t>
            </a:r>
            <a:r>
              <a:rPr lang="en-US" sz="1999" b="1" dirty="0">
                <a:latin typeface="Monaco" pitchFamily="2" charset="77"/>
              </a:rPr>
              <a:t> </a:t>
            </a:r>
            <a:r>
              <a:rPr lang="en-US" sz="1999" b="1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{</a:t>
            </a:r>
            <a:r>
              <a:rPr lang="en-US" sz="1999" b="1" dirty="0">
                <a:latin typeface="Monaco" pitchFamily="2" charset="77"/>
              </a:rPr>
              <a:t> </a:t>
            </a:r>
            <a:r>
              <a:rPr lang="en-US" sz="1999" b="1" dirty="0">
                <a:solidFill>
                  <a:srgbClr val="00B050"/>
                </a:solidFill>
                <a:latin typeface="Monaco" pitchFamily="2" charset="77"/>
              </a:rPr>
              <a:t>version(V) </a:t>
            </a:r>
            <a:r>
              <a:rPr lang="en-US" sz="1999" b="1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: </a:t>
            </a:r>
            <a:r>
              <a:rPr lang="en-US" sz="1999" b="1" dirty="0" err="1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possible_version</a:t>
            </a:r>
            <a:r>
              <a:rPr lang="en-US" sz="1999" b="1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(Package, V) </a:t>
            </a:r>
            <a:r>
              <a:rPr lang="en-US" sz="1999" b="1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}</a:t>
            </a:r>
            <a:r>
              <a:rPr lang="en-US" sz="1999" b="1" dirty="0">
                <a:latin typeface="Monaco" pitchFamily="2" charset="77"/>
              </a:rPr>
              <a:t> </a:t>
            </a:r>
            <a:r>
              <a:rPr lang="en-US" sz="1999" b="1" dirty="0">
                <a:solidFill>
                  <a:srgbClr val="00B050"/>
                </a:solidFill>
                <a:latin typeface="Monaco" pitchFamily="2" charset="77"/>
              </a:rPr>
              <a:t>1</a:t>
            </a:r>
            <a:r>
              <a:rPr lang="en-US" sz="1999" b="1" dirty="0">
                <a:latin typeface="Monaco" pitchFamily="2" charset="77"/>
              </a:rPr>
              <a:t> </a:t>
            </a:r>
            <a:r>
              <a:rPr lang="en-US" sz="1999" b="1" dirty="0">
                <a:solidFill>
                  <a:schemeClr val="accent4"/>
                </a:solidFill>
                <a:latin typeface="Monaco" pitchFamily="2" charset="77"/>
              </a:rPr>
              <a:t>:- node(Package).</a:t>
            </a:r>
          </a:p>
          <a:p>
            <a:endParaRPr lang="en-US" sz="1999" b="1" dirty="0">
              <a:solidFill>
                <a:srgbClr val="C00000"/>
              </a:solidFill>
              <a:latin typeface="Monaco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A36AD1-0926-654E-A0C1-E47B0868A336}"/>
              </a:ext>
            </a:extLst>
          </p:cNvPr>
          <p:cNvSpPr txBox="1"/>
          <p:nvPr/>
        </p:nvSpPr>
        <p:spPr>
          <a:xfrm>
            <a:off x="387828" y="4141945"/>
            <a:ext cx="11372610" cy="16307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  <a:effectLst/>
        </p:spPr>
        <p:txBody>
          <a:bodyPr wrap="square" rtlCol="0">
            <a:spAutoFit/>
          </a:bodyPr>
          <a:lstStyle/>
          <a:p>
            <a:endParaRPr lang="en-US" sz="1999" b="1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1999" b="1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%</a:t>
            </a:r>
            <a:r>
              <a:rPr lang="en-US" sz="1999" b="1" dirty="0">
                <a:solidFill>
                  <a:srgbClr val="C00000"/>
                </a:solidFill>
                <a:latin typeface="Monaco" pitchFamily="2" charset="77"/>
              </a:rPr>
              <a:t> </a:t>
            </a:r>
            <a:r>
              <a:rPr lang="en-US" sz="1999" b="1" dirty="0">
                <a:solidFill>
                  <a:schemeClr val="accent4"/>
                </a:solidFill>
                <a:latin typeface="Monaco" pitchFamily="2" charset="77"/>
              </a:rPr>
              <a:t>if a package is in the graph</a:t>
            </a:r>
            <a:r>
              <a:rPr lang="en-US" sz="1999" b="1" dirty="0">
                <a:solidFill>
                  <a:srgbClr val="C00000"/>
                </a:solidFill>
                <a:latin typeface="Monaco" pitchFamily="2" charset="77"/>
              </a:rPr>
              <a:t>, </a:t>
            </a:r>
            <a:r>
              <a:rPr lang="en-US" sz="1999" b="1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solver must choose </a:t>
            </a:r>
            <a:r>
              <a:rPr lang="en-US" sz="1999" b="1" dirty="0">
                <a:solidFill>
                  <a:srgbClr val="00B050"/>
                </a:solidFill>
                <a:latin typeface="Monaco" pitchFamily="2" charset="77"/>
              </a:rPr>
              <a:t>exactly one version</a:t>
            </a:r>
            <a:br>
              <a:rPr lang="en-US" sz="1999" b="1" dirty="0">
                <a:solidFill>
                  <a:srgbClr val="C00000"/>
                </a:solidFill>
                <a:latin typeface="Monaco" pitchFamily="2" charset="77"/>
              </a:rPr>
            </a:br>
            <a:r>
              <a:rPr lang="en-US" sz="1999" b="1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%</a:t>
            </a:r>
            <a:r>
              <a:rPr lang="en-US" sz="1999" b="1" dirty="0">
                <a:solidFill>
                  <a:srgbClr val="C00000"/>
                </a:solidFill>
                <a:latin typeface="Monaco" pitchFamily="2" charset="77"/>
              </a:rPr>
              <a:t> out of that package's possible versions</a:t>
            </a:r>
            <a:endParaRPr lang="en-US" sz="1999" b="1" dirty="0">
              <a:latin typeface="Monaco" pitchFamily="2" charset="77"/>
            </a:endParaRPr>
          </a:p>
          <a:p>
            <a:r>
              <a:rPr lang="en-US" sz="1999" b="1" dirty="0">
                <a:solidFill>
                  <a:srgbClr val="00B050"/>
                </a:solidFill>
                <a:latin typeface="Monaco" pitchFamily="2" charset="77"/>
              </a:rPr>
              <a:t>1</a:t>
            </a:r>
            <a:r>
              <a:rPr lang="en-US" sz="1999" b="1" dirty="0">
                <a:latin typeface="Monaco" pitchFamily="2" charset="77"/>
              </a:rPr>
              <a:t> </a:t>
            </a:r>
            <a:r>
              <a:rPr lang="en-US" sz="1999" b="1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{</a:t>
            </a:r>
            <a:r>
              <a:rPr lang="en-US" sz="1999" b="1" dirty="0">
                <a:latin typeface="Monaco" pitchFamily="2" charset="77"/>
              </a:rPr>
              <a:t> </a:t>
            </a:r>
            <a:r>
              <a:rPr lang="en-US" sz="1999" b="1" dirty="0">
                <a:solidFill>
                  <a:srgbClr val="00B050"/>
                </a:solidFill>
                <a:latin typeface="Monaco" pitchFamily="2" charset="77"/>
              </a:rPr>
              <a:t>version(V) </a:t>
            </a:r>
            <a:r>
              <a:rPr lang="en-US" sz="1999" b="1" dirty="0">
                <a:solidFill>
                  <a:schemeClr val="accent2">
                    <a:lumMod val="75000"/>
                  </a:schemeClr>
                </a:solidFill>
                <a:latin typeface="Monaco" pitchFamily="2" charset="77"/>
              </a:rPr>
              <a:t>: </a:t>
            </a:r>
            <a:r>
              <a:rPr lang="en-US" sz="1999" b="1" dirty="0" err="1">
                <a:solidFill>
                  <a:srgbClr val="C00000"/>
                </a:solidFill>
                <a:latin typeface="Monaco" pitchFamily="2" charset="77"/>
              </a:rPr>
              <a:t>possible_version</a:t>
            </a:r>
            <a:r>
              <a:rPr lang="en-US" sz="1999" b="1" dirty="0">
                <a:solidFill>
                  <a:srgbClr val="C00000"/>
                </a:solidFill>
                <a:latin typeface="Monaco" pitchFamily="2" charset="77"/>
              </a:rPr>
              <a:t>(Package, V) </a:t>
            </a:r>
            <a:r>
              <a:rPr lang="en-US" sz="1999" b="1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}</a:t>
            </a:r>
            <a:r>
              <a:rPr lang="en-US" sz="1999" b="1" dirty="0">
                <a:latin typeface="Monaco" pitchFamily="2" charset="77"/>
              </a:rPr>
              <a:t> </a:t>
            </a:r>
            <a:r>
              <a:rPr lang="en-US" sz="1999" b="1" dirty="0">
                <a:solidFill>
                  <a:srgbClr val="00B050"/>
                </a:solidFill>
                <a:latin typeface="Monaco" pitchFamily="2" charset="77"/>
              </a:rPr>
              <a:t>1</a:t>
            </a:r>
            <a:r>
              <a:rPr lang="en-US" sz="1999" b="1" dirty="0">
                <a:latin typeface="Monaco" pitchFamily="2" charset="77"/>
              </a:rPr>
              <a:t> </a:t>
            </a:r>
            <a:r>
              <a:rPr lang="en-US" sz="1999" b="1" dirty="0">
                <a:solidFill>
                  <a:schemeClr val="accent4"/>
                </a:solidFill>
                <a:latin typeface="Monaco" pitchFamily="2" charset="77"/>
              </a:rPr>
              <a:t>:- node(Package).</a:t>
            </a:r>
          </a:p>
          <a:p>
            <a:endParaRPr lang="en-US" sz="1999" b="1" dirty="0">
              <a:solidFill>
                <a:srgbClr val="C00000"/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3368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2DD90-A140-8B4E-9B68-8569AEC46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 searches for </a:t>
            </a:r>
            <a:r>
              <a:rPr lang="en-US" i="1" dirty="0"/>
              <a:t>stable models </a:t>
            </a:r>
            <a:r>
              <a:rPr lang="en-US" dirty="0"/>
              <a:t>of the input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ED2FD-ECCE-0244-8D36-EEF8BB095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938" y="1748122"/>
            <a:ext cx="10732361" cy="4569346"/>
          </a:xfrm>
        </p:spPr>
        <p:txBody>
          <a:bodyPr/>
          <a:lstStyle/>
          <a:p>
            <a:r>
              <a:rPr lang="en-US" dirty="0"/>
              <a:t>Stable models are also called </a:t>
            </a:r>
            <a:r>
              <a:rPr lang="en-US" b="1" i="1" dirty="0"/>
              <a:t>answer sets</a:t>
            </a:r>
          </a:p>
          <a:p>
            <a:r>
              <a:rPr lang="en-US" dirty="0"/>
              <a:t>A </a:t>
            </a:r>
            <a:r>
              <a:rPr lang="en-US" b="1" i="1" dirty="0"/>
              <a:t>stable model </a:t>
            </a:r>
            <a:r>
              <a:rPr lang="en-US" dirty="0"/>
              <a:t>(loosely) is a set of true atoms that can be</a:t>
            </a:r>
            <a:br>
              <a:rPr lang="en-US" dirty="0"/>
            </a:br>
            <a:r>
              <a:rPr lang="en-US" dirty="0"/>
              <a:t>deduced from the inputs, where every rule is idempotent.</a:t>
            </a:r>
          </a:p>
          <a:p>
            <a:pPr lvl="1"/>
            <a:r>
              <a:rPr lang="en-US" dirty="0"/>
              <a:t>Similar to fixpoints</a:t>
            </a:r>
          </a:p>
          <a:p>
            <a:pPr lvl="1"/>
            <a:r>
              <a:rPr lang="en-US" dirty="0"/>
              <a:t>Put more simply: a set of atoms where all your rules are true!</a:t>
            </a:r>
          </a:p>
          <a:p>
            <a:r>
              <a:rPr lang="en-US" dirty="0"/>
              <a:t>Unlike Prolog:</a:t>
            </a:r>
          </a:p>
          <a:p>
            <a:pPr lvl="1"/>
            <a:r>
              <a:rPr lang="en-US" dirty="0"/>
              <a:t>Stable models contain everything that can be derived (vs. just querying values)</a:t>
            </a:r>
          </a:p>
          <a:p>
            <a:pPr lvl="1"/>
            <a:r>
              <a:rPr lang="en-US" dirty="0"/>
              <a:t>ASP is guaranteed to complete! </a:t>
            </a:r>
          </a:p>
        </p:txBody>
      </p:sp>
    </p:spTree>
    <p:extLst>
      <p:ext uri="{BB962C8B-B14F-4D97-AF65-F5344CB8AC3E}">
        <p14:creationId xmlns:p14="http://schemas.microsoft.com/office/powerpoint/2010/main" val="1051195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65CB0C-61A0-0941-8D85-E9263AD57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28" y="1672504"/>
            <a:ext cx="8034024" cy="4611556"/>
          </a:xfrm>
        </p:spPr>
        <p:txBody>
          <a:bodyPr>
            <a:normAutofit/>
          </a:bodyPr>
          <a:lstStyle/>
          <a:p>
            <a:r>
              <a:rPr lang="en-US" dirty="0"/>
              <a:t>Used </a:t>
            </a:r>
            <a:r>
              <a:rPr lang="en-US" dirty="0" err="1"/>
              <a:t>Clingo</a:t>
            </a:r>
            <a:r>
              <a:rPr lang="en-US" dirty="0"/>
              <a:t>, the </a:t>
            </a:r>
            <a:r>
              <a:rPr lang="en-US" dirty="0" err="1"/>
              <a:t>Potassco</a:t>
            </a:r>
            <a:r>
              <a:rPr lang="en-US" dirty="0"/>
              <a:t> grounder/solver package</a:t>
            </a:r>
          </a:p>
          <a:p>
            <a:r>
              <a:rPr lang="en-US" dirty="0"/>
              <a:t>ASP program has 2 parts:</a:t>
            </a:r>
          </a:p>
          <a:p>
            <a:pPr marL="914103" lvl="1" indent="-457052">
              <a:buFont typeface="+mj-lt"/>
              <a:buAutoNum type="arabicPeriod"/>
            </a:pPr>
            <a:r>
              <a:rPr lang="en-US" dirty="0"/>
              <a:t>Large list of facts generated from package recipes (problem instance)</a:t>
            </a:r>
          </a:p>
          <a:p>
            <a:pPr lvl="2"/>
            <a:r>
              <a:rPr lang="en-US" dirty="0"/>
              <a:t>60k+ facts is typical – includes dependencies, options, etc.</a:t>
            </a:r>
          </a:p>
          <a:p>
            <a:pPr marL="914103" lvl="1" indent="-457052">
              <a:buFont typeface="+mj-lt"/>
              <a:buAutoNum type="arabicPeriod"/>
            </a:pPr>
            <a:r>
              <a:rPr lang="en-US" dirty="0"/>
              <a:t>Small logic program (~700 lines of ASP code) </a:t>
            </a:r>
          </a:p>
          <a:p>
            <a:r>
              <a:rPr lang="en-US" dirty="0"/>
              <a:t>Algorithm (the part we write) is conceptually simpler:</a:t>
            </a:r>
          </a:p>
          <a:p>
            <a:pPr lvl="1"/>
            <a:r>
              <a:rPr lang="en-US" dirty="0"/>
              <a:t>Generate facts for all possible dependencies</a:t>
            </a:r>
          </a:p>
          <a:p>
            <a:pPr lvl="1"/>
            <a:r>
              <a:rPr lang="en-US" dirty="0"/>
              <a:t>Send facts and our logic program to the solver</a:t>
            </a:r>
          </a:p>
          <a:p>
            <a:pPr lvl="1"/>
            <a:r>
              <a:rPr lang="en-US" dirty="0"/>
              <a:t>Rebuild a DAG from the results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C34863-D996-4845-BDA2-8C9BE616E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40" y="220350"/>
            <a:ext cx="11350843" cy="1008508"/>
          </a:xfrm>
        </p:spPr>
        <p:txBody>
          <a:bodyPr/>
          <a:lstStyle/>
          <a:p>
            <a:r>
              <a:rPr lang="en-US" dirty="0" err="1"/>
              <a:t>Spack’s</a:t>
            </a:r>
            <a:r>
              <a:rPr lang="en-US" dirty="0"/>
              <a:t> </a:t>
            </a:r>
            <a:r>
              <a:rPr lang="en-US" dirty="0" err="1"/>
              <a:t>concretizer</a:t>
            </a:r>
            <a:r>
              <a:rPr lang="en-US" dirty="0"/>
              <a:t> is now implemented in ASP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AEF7D4-AD0F-FC45-B265-4A98C492CDE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9522" y="602384"/>
            <a:ext cx="3492475" cy="5054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2565C3-F145-D247-9280-EFDD2DB98D66}"/>
              </a:ext>
            </a:extLst>
          </p:cNvPr>
          <p:cNvSpPr txBox="1"/>
          <p:nvPr/>
        </p:nvSpPr>
        <p:spPr>
          <a:xfrm>
            <a:off x="8600425" y="5613188"/>
            <a:ext cx="3386584" cy="3793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6" dirty="0"/>
              <a:t>Some facts for HDF5 package</a:t>
            </a:r>
          </a:p>
        </p:txBody>
      </p:sp>
    </p:spTree>
    <p:extLst>
      <p:ext uri="{BB962C8B-B14F-4D97-AF65-F5344CB8AC3E}">
        <p14:creationId xmlns:p14="http://schemas.microsoft.com/office/powerpoint/2010/main" val="20572321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CD9A937-F727-A548-89D0-CFE51FD7801E}"/>
              </a:ext>
            </a:extLst>
          </p:cNvPr>
          <p:cNvSpPr txBox="1"/>
          <p:nvPr/>
        </p:nvSpPr>
        <p:spPr>
          <a:xfrm>
            <a:off x="7856553" y="1953753"/>
            <a:ext cx="3429854" cy="3793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6" dirty="0" err="1">
                <a:latin typeface="Monaco" pitchFamily="2" charset="77"/>
              </a:rPr>
              <a:t>cuda</a:t>
            </a:r>
            <a:r>
              <a:rPr lang="en-US" sz="1866" dirty="0"/>
              <a:t> is a variant (build option)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3AB784-4C87-9D48-BF7F-B38E99CC6046}"/>
              </a:ext>
            </a:extLst>
          </p:cNvPr>
          <p:cNvSpPr txBox="1"/>
          <p:nvPr/>
        </p:nvSpPr>
        <p:spPr>
          <a:xfrm>
            <a:off x="7878554" y="2575988"/>
            <a:ext cx="3234339" cy="6664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6" dirty="0" err="1">
                <a:latin typeface="Monaco" pitchFamily="2" charset="77"/>
              </a:rPr>
              <a:t>cuda_arch</a:t>
            </a:r>
            <a:r>
              <a:rPr lang="en-US" sz="1866" dirty="0">
                <a:latin typeface="Monaco" pitchFamily="2" charset="77"/>
              </a:rPr>
              <a:t> </a:t>
            </a:r>
            <a:r>
              <a:rPr lang="en-US" sz="1866" dirty="0"/>
              <a:t>is only present </a:t>
            </a:r>
            <a:br>
              <a:rPr lang="en-US" sz="1866" dirty="0"/>
            </a:br>
            <a:r>
              <a:rPr lang="en-US" sz="1866" dirty="0"/>
              <a:t>if </a:t>
            </a:r>
            <a:r>
              <a:rPr lang="en-US" sz="1866" dirty="0" err="1"/>
              <a:t>cuda</a:t>
            </a:r>
            <a:r>
              <a:rPr lang="en-US" sz="1866" dirty="0"/>
              <a:t> is enabled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60101C-1105-6C49-855C-FF56F41787AD}"/>
              </a:ext>
            </a:extLst>
          </p:cNvPr>
          <p:cNvSpPr txBox="1"/>
          <p:nvPr/>
        </p:nvSpPr>
        <p:spPr>
          <a:xfrm>
            <a:off x="7858695" y="3445091"/>
            <a:ext cx="3431456" cy="6664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6" dirty="0"/>
              <a:t>dependency on </a:t>
            </a:r>
            <a:r>
              <a:rPr lang="en-US" sz="1866" dirty="0" err="1">
                <a:latin typeface="Monaco" pitchFamily="2" charset="77"/>
              </a:rPr>
              <a:t>cuda</a:t>
            </a:r>
            <a:r>
              <a:rPr lang="en-US" sz="1866" dirty="0"/>
              <a:t>, but only</a:t>
            </a:r>
            <a:br>
              <a:rPr lang="en-US" sz="1866" dirty="0"/>
            </a:br>
            <a:r>
              <a:rPr lang="en-US" sz="1866" dirty="0"/>
              <a:t>if </a:t>
            </a:r>
            <a:r>
              <a:rPr lang="en-US" sz="1866" dirty="0" err="1">
                <a:latin typeface="Monaco" pitchFamily="2" charset="77"/>
              </a:rPr>
              <a:t>cuda</a:t>
            </a:r>
            <a:r>
              <a:rPr lang="en-US" sz="1866" dirty="0"/>
              <a:t> is enabled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6A405E-4611-524F-9C79-50680B792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92" y="1732287"/>
            <a:ext cx="7598528" cy="4133090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793F09C4-189B-334B-A5E7-83D7EEA4D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780" y="247237"/>
            <a:ext cx="11400136" cy="1008508"/>
          </a:xfrm>
        </p:spPr>
        <p:txBody>
          <a:bodyPr/>
          <a:lstStyle/>
          <a:p>
            <a:r>
              <a:rPr lang="en-US" dirty="0" err="1"/>
              <a:t>Spack</a:t>
            </a:r>
            <a:r>
              <a:rPr lang="en-US" dirty="0"/>
              <a:t> DSL allows </a:t>
            </a:r>
            <a:r>
              <a:rPr lang="en-US" i="1" dirty="0"/>
              <a:t>declarative</a:t>
            </a:r>
            <a:r>
              <a:rPr lang="en-US" dirty="0"/>
              <a:t> specification of complex constraints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9A77A7-9A4B-FB4B-9A81-83A2C3AE7830}"/>
              </a:ext>
            </a:extLst>
          </p:cNvPr>
          <p:cNvSpPr txBox="1"/>
          <p:nvPr/>
        </p:nvSpPr>
        <p:spPr>
          <a:xfrm>
            <a:off x="7831965" y="4348558"/>
            <a:ext cx="3154209" cy="3793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6" dirty="0"/>
              <a:t>constraints on </a:t>
            </a:r>
            <a:r>
              <a:rPr lang="en-US" sz="1866" dirty="0" err="1">
                <a:latin typeface="Monaco" pitchFamily="2" charset="77"/>
                <a:cs typeface="Modak" pitchFamily="2" charset="77"/>
              </a:rPr>
              <a:t>cuda</a:t>
            </a:r>
            <a:r>
              <a:rPr lang="en-US" sz="1866" dirty="0"/>
              <a:t> version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FB4F03-C6A6-034B-8476-ED09D475F49D}"/>
              </a:ext>
            </a:extLst>
          </p:cNvPr>
          <p:cNvSpPr txBox="1"/>
          <p:nvPr/>
        </p:nvSpPr>
        <p:spPr>
          <a:xfrm>
            <a:off x="7860225" y="5074085"/>
            <a:ext cx="3227928" cy="6664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6" dirty="0"/>
              <a:t>compiler support for </a:t>
            </a:r>
            <a:r>
              <a:rPr lang="en-US" sz="1866" dirty="0">
                <a:latin typeface="Monaco" pitchFamily="2" charset="77"/>
              </a:rPr>
              <a:t>x86_64</a:t>
            </a:r>
            <a:br>
              <a:rPr lang="en-US" sz="1866" dirty="0"/>
            </a:br>
            <a:r>
              <a:rPr lang="en-US" sz="1866" dirty="0"/>
              <a:t>and </a:t>
            </a:r>
            <a:r>
              <a:rPr lang="en-US" sz="1866" dirty="0">
                <a:latin typeface="Monaco" pitchFamily="2" charset="77"/>
              </a:rPr>
              <a:t>ppc64le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027830-C81F-494D-B65D-6530F05A57E3}"/>
              </a:ext>
            </a:extLst>
          </p:cNvPr>
          <p:cNvSpPr txBox="1"/>
          <p:nvPr/>
        </p:nvSpPr>
        <p:spPr>
          <a:xfrm>
            <a:off x="127291" y="1158552"/>
            <a:ext cx="7777668" cy="461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b="1" dirty="0" err="1"/>
              <a:t>CudaPackage</a:t>
            </a:r>
            <a:r>
              <a:rPr lang="en-US" sz="2399" b="1" dirty="0"/>
              <a:t>: a mix-in for packages that use CUDA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E2FBFCC-7968-C24E-814E-8765580AE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291" y="5872140"/>
            <a:ext cx="7598529" cy="50263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b" anchorCtr="0">
            <a:spAutoFit/>
          </a:bodyPr>
          <a:lstStyle/>
          <a:p>
            <a:pPr algn="ctr" eaLnBrk="0" hangingPunct="0"/>
            <a:r>
              <a:rPr lang="en-US" sz="2666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There is a lot of expressivity in this DSL.</a:t>
            </a:r>
          </a:p>
        </p:txBody>
      </p:sp>
    </p:spTree>
    <p:extLst>
      <p:ext uri="{BB962C8B-B14F-4D97-AF65-F5344CB8AC3E}">
        <p14:creationId xmlns:p14="http://schemas.microsoft.com/office/powerpoint/2010/main" val="2734538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F0DCBB-DF67-6647-A485-90F81FFE4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1311" y="2065130"/>
            <a:ext cx="3979727" cy="4282523"/>
          </a:xfrm>
        </p:spPr>
        <p:txBody>
          <a:bodyPr/>
          <a:lstStyle/>
          <a:p>
            <a:r>
              <a:rPr lang="en-US" dirty="0"/>
              <a:t>Hash matches are very sensitive to small changes</a:t>
            </a:r>
          </a:p>
          <a:p>
            <a:r>
              <a:rPr lang="en-US" dirty="0"/>
              <a:t>In many cases, a satisfying cached or already installed spec can be missed</a:t>
            </a:r>
          </a:p>
          <a:p>
            <a:r>
              <a:rPr lang="en-US" dirty="0"/>
              <a:t>Nix, </a:t>
            </a:r>
            <a:r>
              <a:rPr lang="en-US" dirty="0" err="1"/>
              <a:t>Spack</a:t>
            </a:r>
            <a:r>
              <a:rPr lang="en-US" dirty="0"/>
              <a:t>, </a:t>
            </a:r>
            <a:r>
              <a:rPr lang="en-US" dirty="0" err="1"/>
              <a:t>Guix</a:t>
            </a:r>
            <a:r>
              <a:rPr lang="en-US" dirty="0"/>
              <a:t>, Conan, and others reuse this way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30E7F1-8586-A346-B1B9-1ABA28BFC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packaging systems reuse builds via metadata hashes</a:t>
            </a:r>
          </a:p>
        </p:txBody>
      </p:sp>
      <p:pic>
        <p:nvPicPr>
          <p:cNvPr id="4" name="Picture 11">
            <a:extLst>
              <a:ext uri="{FF2B5EF4-FFF2-40B4-BE49-F238E27FC236}">
                <a16:creationId xmlns:a16="http://schemas.microsoft.com/office/drawing/2014/main" id="{7FBE7CDB-A32C-1440-B066-9E05CC9C6BE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-95840" y="1264408"/>
            <a:ext cx="5795450" cy="1864794"/>
          </a:xfrm>
          <a:prstGeom prst="rect">
            <a:avLst/>
          </a:prstGeom>
          <a:ln>
            <a:noFill/>
          </a:ln>
        </p:spPr>
      </p:pic>
      <p:sp>
        <p:nvSpPr>
          <p:cNvPr id="5" name="Magnetic Disk 4">
            <a:extLst>
              <a:ext uri="{FF2B5EF4-FFF2-40B4-BE49-F238E27FC236}">
                <a16:creationId xmlns:a16="http://schemas.microsoft.com/office/drawing/2014/main" id="{3F6230AC-239F-A34E-891F-21C1D77ED7EB}"/>
              </a:ext>
            </a:extLst>
          </p:cNvPr>
          <p:cNvSpPr/>
          <p:nvPr/>
        </p:nvSpPr>
        <p:spPr bwMode="auto">
          <a:xfrm>
            <a:off x="5964168" y="4040898"/>
            <a:ext cx="1902048" cy="1437594"/>
          </a:xfrm>
          <a:prstGeom prst="flowChartMagneticDisk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1999" b="1" dirty="0">
                <a:solidFill>
                  <a:srgbClr val="000000"/>
                </a:solidFill>
              </a:rPr>
              <a:t>Package cache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1C54571-DA13-AD4E-988A-B3A99CDE674C}"/>
              </a:ext>
            </a:extLst>
          </p:cNvPr>
          <p:cNvGrpSpPr/>
          <p:nvPr/>
        </p:nvGrpSpPr>
        <p:grpSpPr>
          <a:xfrm>
            <a:off x="103212" y="3188172"/>
            <a:ext cx="6578068" cy="2359542"/>
            <a:chOff x="103239" y="3188109"/>
            <a:chExt cx="6579781" cy="236015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294AE69-C052-EC49-AF45-2C5246814F32}"/>
                </a:ext>
              </a:extLst>
            </p:cNvPr>
            <p:cNvSpPr txBox="1"/>
            <p:nvPr/>
          </p:nvSpPr>
          <p:spPr>
            <a:xfrm>
              <a:off x="103239" y="5302045"/>
              <a:ext cx="26468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C00000"/>
                  </a:solidFill>
                  <a:latin typeface="Monaco" pitchFamily="2" charset="77"/>
                </a:rPr>
                <a:t>6zvh4ueem6f5yrcfugh67k2hrtxbgbcs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5C66866-F609-7240-A0C3-43C862269997}"/>
                </a:ext>
              </a:extLst>
            </p:cNvPr>
            <p:cNvSpPr txBox="1"/>
            <p:nvPr/>
          </p:nvSpPr>
          <p:spPr>
            <a:xfrm>
              <a:off x="936522" y="4729316"/>
              <a:ext cx="26468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C00000"/>
                  </a:solidFill>
                  <a:latin typeface="Monaco" pitchFamily="2" charset="77"/>
                </a:rPr>
                <a:t>74mwnxgn6nujehpyyalhwizwojwn5zga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E39880B-D17E-3A4F-86B6-4B067EC04D13}"/>
                </a:ext>
              </a:extLst>
            </p:cNvPr>
            <p:cNvSpPr txBox="1"/>
            <p:nvPr/>
          </p:nvSpPr>
          <p:spPr>
            <a:xfrm>
              <a:off x="1951703" y="4392562"/>
              <a:ext cx="26468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C00000"/>
                  </a:solidFill>
                  <a:latin typeface="Monaco" pitchFamily="2" charset="77"/>
                </a:rPr>
                <a:t>4xxvh5ldm7gm32ngtixcm2odaer3cvvb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1679724-E95C-0C4C-AC94-AC5C9978527F}"/>
                </a:ext>
              </a:extLst>
            </p:cNvPr>
            <p:cNvSpPr txBox="1"/>
            <p:nvPr/>
          </p:nvSpPr>
          <p:spPr>
            <a:xfrm>
              <a:off x="2706329" y="3861619"/>
              <a:ext cx="26468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C00000"/>
                  </a:solidFill>
                  <a:latin typeface="Monaco" pitchFamily="2" charset="77"/>
                </a:rPr>
                <a:t>k2yumgxwq6ijubivfpbjpmrrbzyqcoot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D55AFB9-5C20-F64D-8C03-76561789993C}"/>
                </a:ext>
              </a:extLst>
            </p:cNvPr>
            <p:cNvSpPr txBox="1"/>
            <p:nvPr/>
          </p:nvSpPr>
          <p:spPr>
            <a:xfrm>
              <a:off x="3333136" y="3483078"/>
              <a:ext cx="26468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C00000"/>
                  </a:solidFill>
                  <a:latin typeface="Monaco" pitchFamily="2" charset="77"/>
                </a:rPr>
                <a:t>qo2af23r2npatxdtna3fmwkeennywixp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66FE2E9-E2D9-7149-84CE-B3C0CDF077E7}"/>
                </a:ext>
              </a:extLst>
            </p:cNvPr>
            <p:cNvSpPr txBox="1"/>
            <p:nvPr/>
          </p:nvSpPr>
          <p:spPr>
            <a:xfrm>
              <a:off x="4036142" y="3188109"/>
              <a:ext cx="26468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C00000"/>
                  </a:solidFill>
                  <a:latin typeface="Monaco" pitchFamily="2" charset="77"/>
                </a:rPr>
                <a:t>cwx4qwk4bkamf4gjrglmxfu3bhasyt74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58615B3-3FFD-ED46-89E0-730F5DFC934B}"/>
              </a:ext>
            </a:extLst>
          </p:cNvPr>
          <p:cNvSpPr txBox="1"/>
          <p:nvPr/>
        </p:nvSpPr>
        <p:spPr>
          <a:xfrm>
            <a:off x="5529205" y="2234692"/>
            <a:ext cx="1904193" cy="307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1. Resolve metadata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72AF8CF-2112-254E-8080-47069C6D0369}"/>
              </a:ext>
            </a:extLst>
          </p:cNvPr>
          <p:cNvGrpSpPr/>
          <p:nvPr/>
        </p:nvGrpSpPr>
        <p:grpSpPr>
          <a:xfrm>
            <a:off x="722482" y="2057758"/>
            <a:ext cx="7229405" cy="3229056"/>
            <a:chOff x="722671" y="2057400"/>
            <a:chExt cx="7231288" cy="322989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023CFC3-554C-5045-89AC-9D8EE43258DD}"/>
                </a:ext>
              </a:extLst>
            </p:cNvPr>
            <p:cNvGrpSpPr/>
            <p:nvPr/>
          </p:nvGrpSpPr>
          <p:grpSpPr>
            <a:xfrm>
              <a:off x="722671" y="2057400"/>
              <a:ext cx="3984523" cy="3229897"/>
              <a:chOff x="722671" y="2057400"/>
              <a:chExt cx="3984523" cy="3229897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DF7B1853-AFB5-DF4D-BC1F-EF24BCECAC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2671" y="2315497"/>
                <a:ext cx="0" cy="2971800"/>
              </a:xfrm>
              <a:prstGeom prst="straightConnector1">
                <a:avLst/>
              </a:prstGeom>
              <a:ln w="19050" cmpd="sng">
                <a:solidFill>
                  <a:srgbClr val="C00000"/>
                </a:solidFill>
                <a:prstDash val="dash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9F0E4E44-DFCC-E84E-9B6B-97C6ED8008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6845" y="2600633"/>
                <a:ext cx="0" cy="2170470"/>
              </a:xfrm>
              <a:prstGeom prst="straightConnector1">
                <a:avLst/>
              </a:prstGeom>
              <a:ln w="19050" cmpd="sng">
                <a:solidFill>
                  <a:srgbClr val="C00000"/>
                </a:solidFill>
                <a:prstDash val="dash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88683CA-4576-D949-9EBC-79FC1C8CC4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67000" y="2057400"/>
                <a:ext cx="0" cy="2374490"/>
              </a:xfrm>
              <a:prstGeom prst="straightConnector1">
                <a:avLst/>
              </a:prstGeom>
              <a:ln w="19050" cmpd="sng">
                <a:solidFill>
                  <a:srgbClr val="C00000"/>
                </a:solidFill>
                <a:prstDash val="dash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F6B30F86-A9BE-404C-8F5B-7C8162087E35}"/>
                  </a:ext>
                </a:extLst>
              </p:cNvPr>
              <p:cNvCxnSpPr/>
              <p:nvPr/>
            </p:nvCxnSpPr>
            <p:spPr>
              <a:xfrm>
                <a:off x="2991465" y="2681749"/>
                <a:ext cx="0" cy="1246238"/>
              </a:xfrm>
              <a:prstGeom prst="straightConnector1">
                <a:avLst/>
              </a:prstGeom>
              <a:ln w="19050" cmpd="sng">
                <a:solidFill>
                  <a:srgbClr val="C00000"/>
                </a:solidFill>
                <a:prstDash val="dash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242456A5-6F24-3B44-A4C3-B7741B4A5C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5310" y="2435943"/>
                <a:ext cx="0" cy="1081547"/>
              </a:xfrm>
              <a:prstGeom prst="straightConnector1">
                <a:avLst/>
              </a:prstGeom>
              <a:ln w="19050" cmpd="sng">
                <a:solidFill>
                  <a:srgbClr val="C00000"/>
                </a:solidFill>
                <a:prstDash val="dash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8820EDCE-CFB9-A54B-A6E9-B55F48D674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07194" y="2679291"/>
                <a:ext cx="0" cy="528483"/>
              </a:xfrm>
              <a:prstGeom prst="straightConnector1">
                <a:avLst/>
              </a:prstGeom>
              <a:ln w="19050" cmpd="sng">
                <a:solidFill>
                  <a:srgbClr val="C00000"/>
                </a:solidFill>
                <a:prstDash val="dash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F0842A9-579A-284C-8DB2-C1719F0D485A}"/>
                </a:ext>
              </a:extLst>
            </p:cNvPr>
            <p:cNvSpPr txBox="1"/>
            <p:nvPr/>
          </p:nvSpPr>
          <p:spPr>
            <a:xfrm>
              <a:off x="5533103" y="2639961"/>
              <a:ext cx="24208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2. Create per-node hashes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5587D67-8B91-6345-B1B6-BA0340D0444C}"/>
              </a:ext>
            </a:extLst>
          </p:cNvPr>
          <p:cNvGrpSpPr/>
          <p:nvPr/>
        </p:nvGrpSpPr>
        <p:grpSpPr>
          <a:xfrm>
            <a:off x="3700881" y="2705260"/>
            <a:ext cx="2750595" cy="2967888"/>
            <a:chOff x="3841955" y="2682948"/>
            <a:chExt cx="2751311" cy="296866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E7553EB-AD2C-E347-9086-F0147704454D}"/>
                </a:ext>
              </a:extLst>
            </p:cNvPr>
            <p:cNvSpPr txBox="1"/>
            <p:nvPr/>
          </p:nvSpPr>
          <p:spPr>
            <a:xfrm>
              <a:off x="3841955" y="5343832"/>
              <a:ext cx="27398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3. Query for exact hash match</a:t>
              </a:r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7D4D5617-0961-AA40-9FD4-C2A26F9B6DF0}"/>
                </a:ext>
              </a:extLst>
            </p:cNvPr>
            <p:cNvSpPr/>
            <p:nvPr/>
          </p:nvSpPr>
          <p:spPr>
            <a:xfrm rot="8330715">
              <a:off x="4097483" y="2682948"/>
              <a:ext cx="2495783" cy="2637949"/>
            </a:xfrm>
            <a:prstGeom prst="arc">
              <a:avLst>
                <a:gd name="adj1" fmla="val 16200000"/>
                <a:gd name="adj2" fmla="val 676134"/>
              </a:avLst>
            </a:prstGeom>
            <a:ln w="28575" cmpd="sng">
              <a:solidFill>
                <a:schemeClr val="accent1">
                  <a:lumMod val="75000"/>
                </a:schemeClr>
              </a:solidFill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D207E98-7288-0340-8E0B-ABA8E44EEAA6}"/>
                </a:ext>
              </a:extLst>
            </p:cNvPr>
            <p:cNvSpPr txBox="1"/>
            <p:nvPr/>
          </p:nvSpPr>
          <p:spPr>
            <a:xfrm>
              <a:off x="5169311" y="4940710"/>
              <a:ext cx="466916" cy="3694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??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11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B936F7-A285-E54F-BA0A-19324DFD6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03" y="231233"/>
            <a:ext cx="10969943" cy="1008508"/>
          </a:xfrm>
        </p:spPr>
        <p:txBody>
          <a:bodyPr/>
          <a:lstStyle/>
          <a:p>
            <a:r>
              <a:rPr lang="en-US" dirty="0"/>
              <a:t>We can be more aggressive about reusing packages.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10743E-D9E5-314C-A909-5A841EC0DF9D}"/>
              </a:ext>
            </a:extLst>
          </p:cNvPr>
          <p:cNvSpPr txBox="1"/>
          <p:nvPr/>
        </p:nvSpPr>
        <p:spPr>
          <a:xfrm>
            <a:off x="240543" y="1459619"/>
            <a:ext cx="11224830" cy="8305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797" indent="-342797">
              <a:buFont typeface="Arial" panose="020B0604020202020204" pitchFamily="34" charset="0"/>
              <a:buChar char="•"/>
            </a:pPr>
            <a:r>
              <a:rPr lang="en-US" sz="2399" dirty="0"/>
              <a:t>First, we need to tell the solver about all the installed packages!</a:t>
            </a:r>
          </a:p>
          <a:p>
            <a:pPr marL="342797" indent="-342797">
              <a:buFont typeface="Arial" panose="020B0604020202020204" pitchFamily="34" charset="0"/>
              <a:buChar char="•"/>
            </a:pPr>
            <a:r>
              <a:rPr lang="en-US" sz="2399" dirty="0"/>
              <a:t>Add constraints for all installed packages, with their hash as the associated ID: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0D9E79-CCFB-0948-A473-601AD7D9C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93" y="2532430"/>
            <a:ext cx="11573285" cy="312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71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F79F6-8736-11EA-063C-EE2AD6A80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ECP’s E4S stack is even larger than these codes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EAFBB9-6E70-0334-2D83-4E04CDA2B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21934"/>
            <a:ext cx="12188825" cy="301985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8D8E2ED-C2EC-BF69-B9AE-A45AFC9C0314}"/>
              </a:ext>
            </a:extLst>
          </p:cNvPr>
          <p:cNvSpPr txBox="1">
            <a:spLocks/>
          </p:cNvSpPr>
          <p:nvPr/>
        </p:nvSpPr>
        <p:spPr>
          <a:xfrm>
            <a:off x="336609" y="4585877"/>
            <a:ext cx="10969943" cy="135707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5750" indent="-228600" algn="l" rtl="0" eaLnBrk="1" latinLnBrk="0" hangingPunct="1">
              <a:spcBef>
                <a:spcPts val="18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90000"/>
              <a:buFont typeface="Wingdings" charset="2"/>
              <a:buChar char="§"/>
              <a:tabLst/>
              <a:defRPr kumimoji="0" sz="2400" b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28650" indent="-285750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ct val="90000"/>
              <a:buFont typeface="Calibri" panose="020F0502020204030204" pitchFamily="34" charset="0"/>
              <a:buChar char="—"/>
              <a:defRPr kumimoji="0"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800100" indent="-171450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kumimoji="0"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028700" indent="-171450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ct val="100000"/>
              <a:buFont typeface="Lucida Grande"/>
              <a:buChar char="–"/>
              <a:defRPr kumimoji="0"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257300" indent="-171450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Font typeface="Arial"/>
              <a:buChar char="•"/>
              <a:tabLst>
                <a:tab pos="1200150" algn="l"/>
              </a:tabLst>
              <a:defRPr kumimoji="0" lang="en-US"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defTabSz="914103"/>
            <a:endParaRPr lang="en-US" sz="1999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6D65FF-DCBC-4E84-E52B-8DA8051DD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29257" y="4821445"/>
            <a:ext cx="10969943" cy="1698479"/>
          </a:xfrm>
        </p:spPr>
        <p:txBody>
          <a:bodyPr/>
          <a:lstStyle/>
          <a:p>
            <a:pPr lvl="1" defTabSz="914103"/>
            <a:r>
              <a:rPr lang="en-US" sz="2399" dirty="0"/>
              <a:t>Red boxes are the packages in it (about 100)</a:t>
            </a:r>
          </a:p>
          <a:p>
            <a:pPr lvl="1" defTabSz="914103"/>
            <a:r>
              <a:rPr lang="en-US" sz="2399" dirty="0"/>
              <a:t>Blue boxes are what </a:t>
            </a:r>
            <a:r>
              <a:rPr lang="en-US" sz="2399" i="1" dirty="0"/>
              <a:t>else </a:t>
            </a:r>
            <a:r>
              <a:rPr lang="en-US" sz="2399" dirty="0"/>
              <a:t>you need to build it (about 600)</a:t>
            </a:r>
          </a:p>
          <a:p>
            <a:pPr lvl="1" defTabSz="914103"/>
            <a:r>
              <a:rPr lang="en-US" sz="2399" dirty="0"/>
              <a:t>It’s infeasible to build and integrate all of this manually</a:t>
            </a:r>
          </a:p>
          <a:p>
            <a:pPr lvl="1" defTabSz="914103"/>
            <a:endParaRPr lang="en-US" sz="1999" dirty="0"/>
          </a:p>
          <a:p>
            <a:pPr lvl="1" defTabSz="914103"/>
            <a:endParaRPr lang="en-US" sz="1999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54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ADC6EB-72E5-4540-96E8-1B41FEA6F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Telling the solver to minimize builds is surprisingly simple:</a:t>
            </a:r>
            <a:br>
              <a:rPr lang="en-US" dirty="0"/>
            </a:br>
            <a:r>
              <a:rPr lang="en-US" dirty="0"/>
              <a:t>it's just the </a:t>
            </a:r>
            <a:r>
              <a:rPr lang="en-US" i="1" dirty="0"/>
              <a:t>impose</a:t>
            </a:r>
            <a:r>
              <a:rPr lang="en-US" dirty="0"/>
              <a:t> half of a generalized condition.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8C15E90-D5CD-1548-8920-737868DAF75A}"/>
              </a:ext>
            </a:extLst>
          </p:cNvPr>
          <p:cNvGrpSpPr/>
          <p:nvPr/>
        </p:nvGrpSpPr>
        <p:grpSpPr>
          <a:xfrm>
            <a:off x="708028" y="1344360"/>
            <a:ext cx="10459514" cy="1174800"/>
            <a:chOff x="708212" y="1343817"/>
            <a:chExt cx="10462239" cy="117510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112C5D1-51D1-B04D-BBAA-DA547CA4E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6451" y="1871223"/>
              <a:ext cx="10414000" cy="6477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2B6C0A7-4FBE-0349-93D1-191FB30C29F2}"/>
                </a:ext>
              </a:extLst>
            </p:cNvPr>
            <p:cNvSpPr txBox="1"/>
            <p:nvPr/>
          </p:nvSpPr>
          <p:spPr>
            <a:xfrm>
              <a:off x="708212" y="1343817"/>
              <a:ext cx="772757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399" dirty="0"/>
                <a:t>1. Allow the solver to </a:t>
              </a:r>
              <a:r>
                <a:rPr lang="en-US" sz="2399" i="1" dirty="0"/>
                <a:t>choose</a:t>
              </a:r>
              <a:r>
                <a:rPr lang="en-US" sz="2399" dirty="0"/>
                <a:t> a hash for any package: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26AA967-E6C1-B842-8C77-3200851E84F9}"/>
              </a:ext>
            </a:extLst>
          </p:cNvPr>
          <p:cNvGrpSpPr/>
          <p:nvPr/>
        </p:nvGrpSpPr>
        <p:grpSpPr>
          <a:xfrm>
            <a:off x="685621" y="2591018"/>
            <a:ext cx="7725564" cy="1138222"/>
            <a:chOff x="685800" y="2590800"/>
            <a:chExt cx="7727576" cy="113851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D765E02-AF91-244C-A863-D53D5D44E6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7272"/>
            <a:stretch/>
          </p:blipFill>
          <p:spPr>
            <a:xfrm>
              <a:off x="745564" y="3151467"/>
              <a:ext cx="7366000" cy="57785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3C7BC67-5E88-2D48-BBFE-53CC84AEB233}"/>
                </a:ext>
              </a:extLst>
            </p:cNvPr>
            <p:cNvSpPr txBox="1"/>
            <p:nvPr/>
          </p:nvSpPr>
          <p:spPr>
            <a:xfrm>
              <a:off x="685800" y="2590800"/>
              <a:ext cx="772757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399" dirty="0"/>
                <a:t>2. Choosing a hash means we impose its constraints: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B0BA72-5435-4B4F-88F9-A2A9B1EFE78D}"/>
              </a:ext>
            </a:extLst>
          </p:cNvPr>
          <p:cNvGrpSpPr/>
          <p:nvPr/>
        </p:nvGrpSpPr>
        <p:grpSpPr>
          <a:xfrm>
            <a:off x="685621" y="3886081"/>
            <a:ext cx="7725564" cy="1056440"/>
            <a:chOff x="685800" y="3886200"/>
            <a:chExt cx="7727576" cy="105671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036FB9C-A842-2F44-9400-6ECC304AA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5480" y="4371415"/>
              <a:ext cx="7099300" cy="571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C88EC9E-62E5-8B49-A272-EF1DC255BB2A}"/>
                </a:ext>
              </a:extLst>
            </p:cNvPr>
            <p:cNvSpPr txBox="1"/>
            <p:nvPr/>
          </p:nvSpPr>
          <p:spPr>
            <a:xfrm>
              <a:off x="685800" y="3886200"/>
              <a:ext cx="772757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399" dirty="0"/>
                <a:t>3. Define a build as something </a:t>
              </a:r>
              <a:r>
                <a:rPr lang="en-US" sz="2399" i="1" dirty="0"/>
                <a:t>without</a:t>
              </a:r>
              <a:r>
                <a:rPr lang="en-US" sz="2399" dirty="0"/>
                <a:t> a hash: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430C4DD-8C5F-DE4A-BFE0-A3D8D0B64651}"/>
              </a:ext>
            </a:extLst>
          </p:cNvPr>
          <p:cNvGrpSpPr/>
          <p:nvPr/>
        </p:nvGrpSpPr>
        <p:grpSpPr>
          <a:xfrm>
            <a:off x="708028" y="5078077"/>
            <a:ext cx="9677174" cy="1137421"/>
            <a:chOff x="708212" y="5078506"/>
            <a:chExt cx="9679695" cy="113771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8A3EF3-1066-C24D-A28F-BDD07FFE7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3207" y="5568523"/>
              <a:ext cx="9664700" cy="6477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630A47-034E-9540-8526-F1EF947FD27F}"/>
                </a:ext>
              </a:extLst>
            </p:cNvPr>
            <p:cNvSpPr txBox="1"/>
            <p:nvPr/>
          </p:nvSpPr>
          <p:spPr>
            <a:xfrm>
              <a:off x="708212" y="5078506"/>
              <a:ext cx="772757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399" dirty="0"/>
                <a:t>4. Minimize builds!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580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AE5036-8A25-8747-99B3-2F22773F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and without reuse optimization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D6A9B40-2C12-E444-8D70-C3C4CCD798C6}"/>
              </a:ext>
            </a:extLst>
          </p:cNvPr>
          <p:cNvGrpSpPr/>
          <p:nvPr/>
        </p:nvGrpSpPr>
        <p:grpSpPr>
          <a:xfrm>
            <a:off x="423350" y="1228286"/>
            <a:ext cx="5414246" cy="4826143"/>
            <a:chOff x="387834" y="1414272"/>
            <a:chExt cx="5415656" cy="48274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A50E0F8-4BE3-8948-A89A-4604A6EE4F31}"/>
                </a:ext>
              </a:extLst>
            </p:cNvPr>
            <p:cNvGrpSpPr/>
            <p:nvPr/>
          </p:nvGrpSpPr>
          <p:grpSpPr>
            <a:xfrm>
              <a:off x="387834" y="1414272"/>
              <a:ext cx="5415656" cy="4440838"/>
              <a:chOff x="675428" y="1583878"/>
              <a:chExt cx="5415656" cy="444083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E7DC225-039C-FF44-9755-977BFEB1F1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5428" y="1583878"/>
                <a:ext cx="5415656" cy="4440838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4986502A-BF9A-C045-93A3-2C30951AB8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84943" y="2015088"/>
                <a:ext cx="241915" cy="102943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478750A-4742-5342-A48F-0700F7F7AD36}"/>
                </a:ext>
              </a:extLst>
            </p:cNvPr>
            <p:cNvSpPr txBox="1"/>
            <p:nvPr/>
          </p:nvSpPr>
          <p:spPr>
            <a:xfrm>
              <a:off x="1167581" y="5872244"/>
              <a:ext cx="3968786" cy="3694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Pure hash-based reuse: all misses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507549B-67F1-5642-BBCB-DAC952BCD624}"/>
              </a:ext>
            </a:extLst>
          </p:cNvPr>
          <p:cNvGrpSpPr/>
          <p:nvPr/>
        </p:nvGrpSpPr>
        <p:grpSpPr>
          <a:xfrm>
            <a:off x="6460070" y="1251572"/>
            <a:ext cx="5400675" cy="4826142"/>
            <a:chOff x="6426126" y="1437564"/>
            <a:chExt cx="5402082" cy="4827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21B11D-C73A-CD41-9DC2-50610F8224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787"/>
            <a:stretch/>
          </p:blipFill>
          <p:spPr>
            <a:xfrm>
              <a:off x="6426126" y="1437564"/>
              <a:ext cx="5402082" cy="4434680"/>
            </a:xfrm>
            <a:prstGeom prst="rect">
              <a:avLst/>
            </a:prstGeom>
            <a:ln w="38100">
              <a:noFill/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5DEF8E2-C612-AE43-B3BE-EC736D2FF11A}"/>
                </a:ext>
              </a:extLst>
            </p:cNvPr>
            <p:cNvSpPr txBox="1"/>
            <p:nvPr/>
          </p:nvSpPr>
          <p:spPr>
            <a:xfrm>
              <a:off x="6892740" y="5895536"/>
              <a:ext cx="4708999" cy="36942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With --reuse: 16 packages were reusable 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23CAFEC5-CCC5-FF4D-B6A1-D2A947368261}"/>
              </a:ext>
            </a:extLst>
          </p:cNvPr>
          <p:cNvSpPr/>
          <p:nvPr/>
        </p:nvSpPr>
        <p:spPr bwMode="auto">
          <a:xfrm>
            <a:off x="340338" y="3471029"/>
            <a:ext cx="302263" cy="2314893"/>
          </a:xfrm>
          <a:prstGeom prst="rect">
            <a:avLst/>
          </a:prstGeom>
          <a:noFill/>
          <a:ln w="38100">
            <a:solidFill>
              <a:srgbClr val="FF0000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3847CF-551B-CB42-B8B7-CCBC6D70BDC3}"/>
              </a:ext>
            </a:extLst>
          </p:cNvPr>
          <p:cNvSpPr/>
          <p:nvPr/>
        </p:nvSpPr>
        <p:spPr bwMode="auto">
          <a:xfrm>
            <a:off x="6397889" y="3493147"/>
            <a:ext cx="302263" cy="2314893"/>
          </a:xfrm>
          <a:prstGeom prst="rect">
            <a:avLst/>
          </a:prstGeom>
          <a:noFill/>
          <a:ln w="38100">
            <a:solidFill>
              <a:srgbClr val="97F931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0E34456-A0FF-E744-A1DA-D9D00FF4233A}"/>
              </a:ext>
            </a:extLst>
          </p:cNvPr>
          <p:cNvGrpSpPr/>
          <p:nvPr/>
        </p:nvGrpSpPr>
        <p:grpSpPr>
          <a:xfrm>
            <a:off x="9811251" y="485259"/>
            <a:ext cx="2377574" cy="1098468"/>
            <a:chOff x="9778181" y="671052"/>
            <a:chExt cx="2378193" cy="109875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153B34-C596-A54B-B8C3-9653E7836814}"/>
                </a:ext>
              </a:extLst>
            </p:cNvPr>
            <p:cNvSpPr txBox="1"/>
            <p:nvPr/>
          </p:nvSpPr>
          <p:spPr>
            <a:xfrm>
              <a:off x="9778181" y="671052"/>
              <a:ext cx="2378193" cy="6464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</a:rPr>
                <a:t>Note the bifurcated</a:t>
              </a:r>
            </a:p>
            <a:p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</a:rPr>
                <a:t>optimization criteria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5AD74E3-5A5D-9249-AAA2-DE746B0BA15A}"/>
                </a:ext>
              </a:extLst>
            </p:cNvPr>
            <p:cNvCxnSpPr>
              <a:stCxn id="24" idx="2"/>
            </p:cNvCxnSpPr>
            <p:nvPr/>
          </p:nvCxnSpPr>
          <p:spPr>
            <a:xfrm flipH="1">
              <a:off x="9940413" y="1317551"/>
              <a:ext cx="1026864" cy="452255"/>
            </a:xfrm>
            <a:prstGeom prst="straightConnector1">
              <a:avLst/>
            </a:prstGeom>
            <a:ln w="28575" cmpd="sng">
              <a:solidFill>
                <a:schemeClr val="accent6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F053299-EA2C-1E40-80CA-C904FD2AFCEE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 flipH="1">
              <a:off x="10500852" y="1317551"/>
              <a:ext cx="466425" cy="437507"/>
            </a:xfrm>
            <a:prstGeom prst="straightConnector1">
              <a:avLst/>
            </a:prstGeom>
            <a:ln w="28575" cmpd="sng">
              <a:solidFill>
                <a:schemeClr val="accent6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1619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8C4F697-2AA6-EB48-9221-7B5331AE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839" y="1984035"/>
            <a:ext cx="3118472" cy="359690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Cumulative distribution of setup and solve times</a:t>
            </a:r>
          </a:p>
          <a:p>
            <a:r>
              <a:rPr lang="en-US" dirty="0"/>
              <a:t>Hypothesis: we don’t  see big combinatorial blow-up b/c we're strict about dependency hashes</a:t>
            </a:r>
          </a:p>
          <a:p>
            <a:r>
              <a:rPr lang="en-US" dirty="0"/>
              <a:t>Next: try mixed ABI, but </a:t>
            </a:r>
            <a:r>
              <a:rPr lang="en-US" i="1" dirty="0"/>
              <a:t>prefer</a:t>
            </a:r>
            <a:r>
              <a:rPr lang="en-US" dirty="0"/>
              <a:t> "pure" source-built dependencies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552B36-6E13-644F-9B3F-B73E0EFE5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476" y="220350"/>
            <a:ext cx="11173908" cy="1008508"/>
          </a:xfrm>
        </p:spPr>
        <p:txBody>
          <a:bodyPr/>
          <a:lstStyle/>
          <a:p>
            <a:r>
              <a:rPr lang="en-US" dirty="0"/>
              <a:t>So far, it looks like we can handle very large problem sizes</a:t>
            </a:r>
            <a:br>
              <a:rPr lang="en-US" dirty="0"/>
            </a:br>
            <a:r>
              <a:rPr lang="en-US" dirty="0"/>
              <a:t>with the reusing solver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9D5AA5-979C-154F-9047-6F5348461F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055" b="48140"/>
          <a:stretch/>
        </p:blipFill>
        <p:spPr>
          <a:xfrm>
            <a:off x="3318579" y="575678"/>
            <a:ext cx="4336300" cy="50052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7A19B0-1850-3148-963D-5C96D25D86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15" r="64700"/>
          <a:stretch/>
        </p:blipFill>
        <p:spPr>
          <a:xfrm>
            <a:off x="7732111" y="914665"/>
            <a:ext cx="4360875" cy="46683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33F2A1-C16C-BA45-8531-4C2AE6165210}"/>
              </a:ext>
            </a:extLst>
          </p:cNvPr>
          <p:cNvSpPr txBox="1"/>
          <p:nvPr/>
        </p:nvSpPr>
        <p:spPr>
          <a:xfrm>
            <a:off x="3398644" y="5485475"/>
            <a:ext cx="4641409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Most of the time is spent in setup</a:t>
            </a:r>
            <a:br>
              <a:rPr lang="en-US" sz="1400" b="1" dirty="0"/>
            </a:br>
            <a:r>
              <a:rPr lang="en-US" sz="1400" b="1" dirty="0"/>
              <a:t>(reading data in Python – can be sped up w/caching)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80579A-4C34-314D-B0B6-FCE0BD248587}"/>
              </a:ext>
            </a:extLst>
          </p:cNvPr>
          <p:cNvSpPr txBox="1"/>
          <p:nvPr/>
        </p:nvSpPr>
        <p:spPr>
          <a:xfrm>
            <a:off x="8434632" y="5458443"/>
            <a:ext cx="3487547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Even with 63k packages in a repo, </a:t>
            </a:r>
            <a:br>
              <a:rPr lang="en-US" sz="1400" b="1" dirty="0"/>
            </a:br>
            <a:r>
              <a:rPr lang="en-US" sz="1400" b="1" dirty="0"/>
              <a:t>nearly all package solves take &lt; 10 sec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F23B59-685F-8845-87FA-E888758FD050}"/>
              </a:ext>
            </a:extLst>
          </p:cNvPr>
          <p:cNvCxnSpPr>
            <a:cxnSpLocks/>
          </p:cNvCxnSpPr>
          <p:nvPr/>
        </p:nvCxnSpPr>
        <p:spPr>
          <a:xfrm>
            <a:off x="9387363" y="1312768"/>
            <a:ext cx="0" cy="3214312"/>
          </a:xfrm>
          <a:prstGeom prst="line">
            <a:avLst/>
          </a:prstGeom>
          <a:ln w="12700" cmpd="sng"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8716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CE4D133-89B5-DE4E-97A3-C80E34D9DDEA}"/>
              </a:ext>
            </a:extLst>
          </p:cNvPr>
          <p:cNvSpPr/>
          <p:nvPr/>
        </p:nvSpPr>
        <p:spPr bwMode="auto">
          <a:xfrm>
            <a:off x="1814276" y="2223525"/>
            <a:ext cx="8837245" cy="3363427"/>
          </a:xfrm>
          <a:prstGeom prst="roundRect">
            <a:avLst>
              <a:gd name="adj" fmla="val 7117"/>
            </a:avLst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z="2799" b="1" dirty="0" err="1">
                <a:solidFill>
                  <a:srgbClr val="000000"/>
                </a:solidFill>
              </a:rPr>
              <a:t>Spack</a:t>
            </a:r>
            <a:r>
              <a:rPr lang="en-US" sz="2799" b="1" dirty="0">
                <a:solidFill>
                  <a:srgbClr val="000000"/>
                </a:solidFill>
              </a:rPr>
              <a:t> Community</a:t>
            </a:r>
            <a:r>
              <a:rPr lang="en-US" sz="1999" b="1" dirty="0">
                <a:solidFill>
                  <a:srgbClr val="000000"/>
                </a:solidFill>
              </a:rPr>
              <a:t> </a:t>
            </a:r>
            <a:r>
              <a:rPr lang="en-US" sz="1999" dirty="0"/>
              <a:t>💁‍♂️ 💁🏾 💁 💁🏻‍♀️ 💁🏻 💁🏾‍♂️ 💁🏻‍♂️ 💁‍♀️ 💁🏼‍♂️ 💁🏾‍♀️ 💁🏼 💁🏽‍♀️ 💁🏽‍♂️ 💁🏽 💁🏼‍♀️</a:t>
            </a:r>
            <a:r>
              <a:rPr lang="en-US" sz="2799" dirty="0"/>
              <a:t> </a:t>
            </a:r>
            <a:r>
              <a:rPr lang="en-US" sz="2399" dirty="0"/>
              <a:t>💁🏼‍♂️</a:t>
            </a:r>
            <a:r>
              <a:rPr lang="en-US" sz="2799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1F94-3767-D945-98F5-69DE06363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</a:t>
            </a:r>
            <a:r>
              <a:rPr lang="en-US" dirty="0" err="1"/>
              <a:t>Spack</a:t>
            </a:r>
            <a:r>
              <a:rPr lang="en-US" dirty="0"/>
              <a:t> project look like?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57018C1-BB3F-D344-8A04-F5E856A8AD98}"/>
              </a:ext>
            </a:extLst>
          </p:cNvPr>
          <p:cNvGrpSpPr/>
          <p:nvPr/>
        </p:nvGrpSpPr>
        <p:grpSpPr>
          <a:xfrm>
            <a:off x="4738768" y="3801748"/>
            <a:ext cx="5678970" cy="1172886"/>
            <a:chOff x="3899141" y="4779034"/>
            <a:chExt cx="5680448" cy="1173192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4D55E7E8-944D-1142-B143-89A914F9EB89}"/>
                </a:ext>
              </a:extLst>
            </p:cNvPr>
            <p:cNvSpPr/>
            <p:nvPr/>
          </p:nvSpPr>
          <p:spPr bwMode="auto">
            <a:xfrm>
              <a:off x="3899141" y="4779034"/>
              <a:ext cx="5680448" cy="117319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>
              <a:prstTxWarp prst="textNoShape">
                <a:avLst/>
              </a:prstTxWarp>
            </a:bodyPr>
            <a:lstStyle/>
            <a:p>
              <a:pPr algn="r">
                <a:spcBef>
                  <a:spcPct val="0"/>
                </a:spcBef>
              </a:pPr>
              <a:r>
                <a:rPr lang="en-US" sz="2799" b="1" dirty="0">
                  <a:solidFill>
                    <a:schemeClr val="bg1"/>
                  </a:solidFill>
                </a:rPr>
                <a:t>Core tool (CLI + Solver)</a:t>
              </a:r>
            </a:p>
          </p:txBody>
        </p:sp>
        <p:pic>
          <p:nvPicPr>
            <p:cNvPr id="9" name="Picture 8" descr="spack-logo.pdf">
              <a:extLst>
                <a:ext uri="{FF2B5EF4-FFF2-40B4-BE49-F238E27FC236}">
                  <a16:creationId xmlns:a16="http://schemas.microsoft.com/office/drawing/2014/main" id="{509DFD63-1C1F-2D47-B860-F55DD26F9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73353" y="4942936"/>
              <a:ext cx="798753" cy="796687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1B86D35-5B8B-264A-A65A-53ACD504239D}"/>
              </a:ext>
            </a:extLst>
          </p:cNvPr>
          <p:cNvGrpSpPr/>
          <p:nvPr/>
        </p:nvGrpSpPr>
        <p:grpSpPr>
          <a:xfrm>
            <a:off x="4738766" y="2536871"/>
            <a:ext cx="5678972" cy="1216008"/>
            <a:chOff x="3933644" y="3505200"/>
            <a:chExt cx="5680450" cy="12163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85C54CF-7A52-6B43-98A3-AE40E050D253}"/>
                </a:ext>
              </a:extLst>
            </p:cNvPr>
            <p:cNvSpPr/>
            <p:nvPr/>
          </p:nvSpPr>
          <p:spPr bwMode="auto">
            <a:xfrm>
              <a:off x="3933644" y="3505200"/>
              <a:ext cx="5680450" cy="121632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>
              <a:prstTxWarp prst="textNoShape">
                <a:avLst/>
              </a:prstTxWarp>
            </a:bodyPr>
            <a:lstStyle/>
            <a:p>
              <a:pPr algn="r">
                <a:spcBef>
                  <a:spcPct val="0"/>
                </a:spcBef>
              </a:pPr>
              <a:r>
                <a:rPr lang="en-US" sz="2799" b="1" dirty="0">
                  <a:solidFill>
                    <a:schemeClr val="bg1"/>
                  </a:solidFill>
                </a:rPr>
                <a:t>Package Recipes</a:t>
              </a:r>
            </a:p>
          </p:txBody>
        </p:sp>
        <p:sp>
          <p:nvSpPr>
            <p:cNvPr id="15" name="Folded Corner 14">
              <a:extLst>
                <a:ext uri="{FF2B5EF4-FFF2-40B4-BE49-F238E27FC236}">
                  <a16:creationId xmlns:a16="http://schemas.microsoft.com/office/drawing/2014/main" id="{D153820D-7259-1F4B-B5BA-F311FE16B2A3}"/>
                </a:ext>
              </a:extLst>
            </p:cNvPr>
            <p:cNvSpPr/>
            <p:nvPr/>
          </p:nvSpPr>
          <p:spPr bwMode="auto">
            <a:xfrm rot="10800000">
              <a:off x="4380263" y="3640347"/>
              <a:ext cx="424313" cy="543464"/>
            </a:xfrm>
            <a:prstGeom prst="foldedCorner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1">
                  <a:lumMod val="75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16" name="Folded Corner 15">
              <a:extLst>
                <a:ext uri="{FF2B5EF4-FFF2-40B4-BE49-F238E27FC236}">
                  <a16:creationId xmlns:a16="http://schemas.microsoft.com/office/drawing/2014/main" id="{9A590DFD-798C-3844-9195-77E2207DC47A}"/>
                </a:ext>
              </a:extLst>
            </p:cNvPr>
            <p:cNvSpPr/>
            <p:nvPr/>
          </p:nvSpPr>
          <p:spPr bwMode="auto">
            <a:xfrm rot="10800000">
              <a:off x="4570156" y="3792747"/>
              <a:ext cx="424313" cy="543464"/>
            </a:xfrm>
            <a:prstGeom prst="foldedCorner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1">
                  <a:lumMod val="75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17" name="Folded Corner 16">
              <a:extLst>
                <a:ext uri="{FF2B5EF4-FFF2-40B4-BE49-F238E27FC236}">
                  <a16:creationId xmlns:a16="http://schemas.microsoft.com/office/drawing/2014/main" id="{F7A096FF-D52D-704B-B405-EC320DE583AC}"/>
                </a:ext>
              </a:extLst>
            </p:cNvPr>
            <p:cNvSpPr/>
            <p:nvPr/>
          </p:nvSpPr>
          <p:spPr bwMode="auto">
            <a:xfrm rot="10800000">
              <a:off x="4760050" y="3945147"/>
              <a:ext cx="424313" cy="543464"/>
            </a:xfrm>
            <a:prstGeom prst="foldedCorner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1">
                  <a:lumMod val="75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18" name="Folded Corner 17">
              <a:extLst>
                <a:ext uri="{FF2B5EF4-FFF2-40B4-BE49-F238E27FC236}">
                  <a16:creationId xmlns:a16="http://schemas.microsoft.com/office/drawing/2014/main" id="{E2F37918-2068-6447-A624-5BB4208810B0}"/>
                </a:ext>
              </a:extLst>
            </p:cNvPr>
            <p:cNvSpPr/>
            <p:nvPr/>
          </p:nvSpPr>
          <p:spPr bwMode="auto">
            <a:xfrm rot="10800000">
              <a:off x="4949943" y="4097547"/>
              <a:ext cx="424313" cy="543464"/>
            </a:xfrm>
            <a:prstGeom prst="foldedCorner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1">
                  <a:lumMod val="75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600" b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E069803-00FD-9548-943C-A43D91D0E5CC}"/>
              </a:ext>
            </a:extLst>
          </p:cNvPr>
          <p:cNvSpPr/>
          <p:nvPr/>
        </p:nvSpPr>
        <p:spPr bwMode="auto">
          <a:xfrm>
            <a:off x="6326550" y="1621288"/>
            <a:ext cx="1060773" cy="87104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1999" dirty="0" err="1">
                <a:solidFill>
                  <a:srgbClr val="000000"/>
                </a:solidFill>
              </a:rPr>
              <a:t>xSDK</a:t>
            </a:r>
            <a:endParaRPr lang="en-US" sz="1999" dirty="0">
              <a:solidFill>
                <a:srgbClr val="000000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2CB66B3-E915-FA46-8F4B-B53F6431B589}"/>
              </a:ext>
            </a:extLst>
          </p:cNvPr>
          <p:cNvSpPr/>
          <p:nvPr/>
        </p:nvSpPr>
        <p:spPr bwMode="auto">
          <a:xfrm>
            <a:off x="5144521" y="1658174"/>
            <a:ext cx="1134441" cy="82648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1999" dirty="0">
                <a:solidFill>
                  <a:srgbClr val="000000"/>
                </a:solidFill>
              </a:rPr>
              <a:t>LLNL stack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CDB77F3-60BF-4046-916E-5A9C2B1C06A1}"/>
              </a:ext>
            </a:extLst>
          </p:cNvPr>
          <p:cNvSpPr/>
          <p:nvPr/>
        </p:nvSpPr>
        <p:spPr bwMode="auto">
          <a:xfrm>
            <a:off x="2446410" y="1655786"/>
            <a:ext cx="1364361" cy="82791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1999" dirty="0">
                <a:solidFill>
                  <a:schemeClr val="tx1"/>
                </a:solidFill>
              </a:rPr>
              <a:t>E4S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187C8D8-2239-8041-AD42-EDCD6C105342}"/>
              </a:ext>
            </a:extLst>
          </p:cNvPr>
          <p:cNvSpPr/>
          <p:nvPr/>
        </p:nvSpPr>
        <p:spPr bwMode="auto">
          <a:xfrm>
            <a:off x="7430444" y="1613150"/>
            <a:ext cx="1076585" cy="87104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1999" dirty="0" err="1">
                <a:solidFill>
                  <a:srgbClr val="000000"/>
                </a:solidFill>
              </a:rPr>
              <a:t>xSDK</a:t>
            </a:r>
            <a:endParaRPr lang="en-US" sz="1999" dirty="0">
              <a:solidFill>
                <a:srgbClr val="0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0584A4-90AB-BD49-9FC8-4CF10F2774F2}"/>
              </a:ext>
            </a:extLst>
          </p:cNvPr>
          <p:cNvSpPr txBox="1"/>
          <p:nvPr/>
        </p:nvSpPr>
        <p:spPr>
          <a:xfrm>
            <a:off x="9736319" y="1844061"/>
            <a:ext cx="681420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b="1" dirty="0"/>
              <a:t>. . .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428DE61-800D-1048-BB21-DC44F6182396}"/>
              </a:ext>
            </a:extLst>
          </p:cNvPr>
          <p:cNvSpPr/>
          <p:nvPr/>
        </p:nvSpPr>
        <p:spPr bwMode="auto">
          <a:xfrm>
            <a:off x="2008779" y="2559869"/>
            <a:ext cx="2686869" cy="2432015"/>
          </a:xfrm>
          <a:prstGeom prst="roundRect">
            <a:avLst>
              <a:gd name="adj" fmla="val 7166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1999" b="1" dirty="0">
                <a:solidFill>
                  <a:schemeClr val="bg1"/>
                </a:solidFill>
              </a:rPr>
              <a:t>Infrastructure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864F0F-F61B-8141-BB82-6995880131D6}"/>
              </a:ext>
            </a:extLst>
          </p:cNvPr>
          <p:cNvSpPr txBox="1"/>
          <p:nvPr/>
        </p:nvSpPr>
        <p:spPr>
          <a:xfrm>
            <a:off x="926782" y="1822347"/>
            <a:ext cx="1700520" cy="30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External Stacks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EE0E9DA-9F58-0A45-BBD4-4773BB6F9BDA}"/>
              </a:ext>
            </a:extLst>
          </p:cNvPr>
          <p:cNvSpPr/>
          <p:nvPr/>
        </p:nvSpPr>
        <p:spPr bwMode="auto">
          <a:xfrm>
            <a:off x="8570792" y="1613634"/>
            <a:ext cx="1076585" cy="87104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1999" dirty="0">
                <a:solidFill>
                  <a:srgbClr val="000000"/>
                </a:solidFill>
              </a:rPr>
              <a:t>App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48E4BAF-946B-5740-9BE9-5DD8E039AC7E}"/>
              </a:ext>
            </a:extLst>
          </p:cNvPr>
          <p:cNvSpPr/>
          <p:nvPr/>
        </p:nvSpPr>
        <p:spPr bwMode="auto">
          <a:xfrm>
            <a:off x="3881646" y="1649808"/>
            <a:ext cx="1192001" cy="82791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1999" dirty="0">
                <a:solidFill>
                  <a:schemeClr val="tx1"/>
                </a:solidFill>
              </a:rPr>
              <a:t>AWS</a:t>
            </a:r>
          </a:p>
        </p:txBody>
      </p:sp>
    </p:spTree>
    <p:extLst>
      <p:ext uri="{BB962C8B-B14F-4D97-AF65-F5344CB8AC3E}">
        <p14:creationId xmlns:p14="http://schemas.microsoft.com/office/powerpoint/2010/main" val="368266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9" grpId="0" animBg="1"/>
      <p:bldP spid="21" grpId="0" animBg="1"/>
      <p:bldP spid="22" grpId="0" animBg="1"/>
      <p:bldP spid="23" grpId="0" animBg="1"/>
      <p:bldP spid="25" grpId="0"/>
      <p:bldP spid="28" grpId="0" animBg="1"/>
      <p:bldP spid="31" grpId="0"/>
      <p:bldP spid="32" grpId="0" animBg="1"/>
      <p:bldP spid="2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5E8172C-34D3-5E44-BB50-548B58DE07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646" y="3831222"/>
            <a:ext cx="4558422" cy="583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51D8733-6236-E148-966F-F90694C6F9C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1438294"/>
            <a:ext cx="4371540" cy="23650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AE5A57-C0C4-F24D-84AB-D2858A241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50" y="294731"/>
            <a:ext cx="11655564" cy="844104"/>
          </a:xfrm>
        </p:spPr>
        <p:txBody>
          <a:bodyPr/>
          <a:lstStyle/>
          <a:p>
            <a:r>
              <a:rPr lang="en-US" sz="2799" dirty="0"/>
              <a:t>CI has made </a:t>
            </a:r>
            <a:r>
              <a:rPr lang="en-US" sz="2799" dirty="0" err="1"/>
              <a:t>Spack</a:t>
            </a:r>
            <a:r>
              <a:rPr lang="en-US" sz="2799" dirty="0"/>
              <a:t> builds </a:t>
            </a:r>
            <a:r>
              <a:rPr lang="en-US" sz="2799" i="1" dirty="0"/>
              <a:t>much </a:t>
            </a:r>
            <a:r>
              <a:rPr lang="en-US" sz="2799" dirty="0"/>
              <a:t>more reliable!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B5ECE7-5053-1149-85C7-B4B85CD9AFBB}"/>
              </a:ext>
            </a:extLst>
          </p:cNvPr>
          <p:cNvGrpSpPr/>
          <p:nvPr/>
        </p:nvGrpSpPr>
        <p:grpSpPr>
          <a:xfrm>
            <a:off x="6570076" y="2261889"/>
            <a:ext cx="2556679" cy="821906"/>
            <a:chOff x="6571786" y="2261585"/>
            <a:chExt cx="2557345" cy="822121"/>
          </a:xfrm>
        </p:grpSpPr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9B958AE9-77A4-1540-85B9-252B783B267E}"/>
                </a:ext>
              </a:extLst>
            </p:cNvPr>
            <p:cNvSpPr/>
            <p:nvPr/>
          </p:nvSpPr>
          <p:spPr>
            <a:xfrm rot="16200000">
              <a:off x="7608143" y="1225228"/>
              <a:ext cx="484632" cy="2557345"/>
            </a:xfrm>
            <a:prstGeom prst="downArrow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32" tIns="182832" rIns="182832" bIns="1828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774">
                <a:lnSpc>
                  <a:spcPct val="90000"/>
                </a:lnSpc>
                <a:defRPr/>
              </a:pPr>
              <a:endParaRPr lang="en-US" sz="1400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432F1BB-D307-E34E-8CD5-0601CA4E746D}"/>
                </a:ext>
              </a:extLst>
            </p:cNvPr>
            <p:cNvSpPr txBox="1"/>
            <p:nvPr/>
          </p:nvSpPr>
          <p:spPr>
            <a:xfrm>
              <a:off x="6968275" y="2622041"/>
              <a:ext cx="16594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8774">
                <a:defRPr/>
              </a:pPr>
              <a:r>
                <a:rPr lang="en-US" sz="2399" b="1" dirty="0">
                  <a:solidFill>
                    <a:prstClr val="black"/>
                  </a:solidFill>
                  <a:latin typeface="Monaco" pitchFamily="2" charset="77"/>
                </a:rPr>
                <a:t>spack ci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2454968-690E-0346-81B0-B2C2B986F652}"/>
              </a:ext>
            </a:extLst>
          </p:cNvPr>
          <p:cNvGrpSpPr/>
          <p:nvPr/>
        </p:nvGrpSpPr>
        <p:grpSpPr>
          <a:xfrm>
            <a:off x="506459" y="1315987"/>
            <a:ext cx="3182885" cy="1199632"/>
            <a:chOff x="506591" y="1315435"/>
            <a:chExt cx="3183714" cy="119994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6335D2C-7932-B546-A01A-3D770BA556E7}"/>
                </a:ext>
              </a:extLst>
            </p:cNvPr>
            <p:cNvSpPr txBox="1"/>
            <p:nvPr/>
          </p:nvSpPr>
          <p:spPr>
            <a:xfrm>
              <a:off x="1011045" y="1315435"/>
              <a:ext cx="2679260" cy="1199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387">
                <a:defRPr/>
              </a:pPr>
              <a:r>
                <a:rPr lang="en-US" sz="2399" dirty="0">
                  <a:solidFill>
                    <a:prstClr val="black"/>
                  </a:solidFill>
                  <a:latin typeface="Calibri" panose="020F0502020204030204"/>
                </a:rPr>
                <a:t>Spack Contributions</a:t>
              </a:r>
            </a:p>
            <a:p>
              <a:pPr defTabSz="609387">
                <a:defRPr/>
              </a:pPr>
              <a:r>
                <a:rPr lang="en-US" sz="2399" dirty="0">
                  <a:solidFill>
                    <a:prstClr val="black"/>
                  </a:solidFill>
                  <a:latin typeface="Calibri" panose="020F0502020204030204"/>
                </a:rPr>
                <a:t>on GitHub</a:t>
              </a:r>
              <a:br>
                <a:rPr lang="en-US" sz="2399" dirty="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(over 1,000 contributors)</a:t>
              </a:r>
              <a:endParaRPr lang="en-US" sz="2399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13" name="Picture 12" descr="gh-logo.pdf">
              <a:extLst>
                <a:ext uri="{FF2B5EF4-FFF2-40B4-BE49-F238E27FC236}">
                  <a16:creationId xmlns:a16="http://schemas.microsoft.com/office/drawing/2014/main" id="{6931C353-B7C7-B445-823C-E962BBC73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591" y="1683241"/>
              <a:ext cx="588564" cy="583576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6A34657-8FC6-364B-A103-50F0FFE37DA1}"/>
              </a:ext>
            </a:extLst>
          </p:cNvPr>
          <p:cNvGrpSpPr/>
          <p:nvPr/>
        </p:nvGrpSpPr>
        <p:grpSpPr>
          <a:xfrm>
            <a:off x="3706199" y="1304920"/>
            <a:ext cx="3892696" cy="3237316"/>
            <a:chOff x="3707163" y="1304366"/>
            <a:chExt cx="3893711" cy="323815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29ABA4D-77A3-3445-958E-D5FB8EAF465A}"/>
                </a:ext>
              </a:extLst>
            </p:cNvPr>
            <p:cNvGrpSpPr/>
            <p:nvPr/>
          </p:nvGrpSpPr>
          <p:grpSpPr>
            <a:xfrm>
              <a:off x="5118028" y="1904997"/>
              <a:ext cx="1718950" cy="2637527"/>
              <a:chOff x="5118028" y="1904997"/>
              <a:chExt cx="1718950" cy="2637527"/>
            </a:xfrm>
          </p:grpSpPr>
          <p:pic>
            <p:nvPicPr>
              <p:cNvPr id="4" name="Picture 3" descr="A screenshot of text&#10;&#10;Description automatically generated">
                <a:extLst>
                  <a:ext uri="{FF2B5EF4-FFF2-40B4-BE49-F238E27FC236}">
                    <a16:creationId xmlns:a16="http://schemas.microsoft.com/office/drawing/2014/main" id="{B5B2725D-50D8-1C4C-9B10-777545D711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118028" y="1904997"/>
                <a:ext cx="1581466" cy="168199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510BA7-C1A6-6746-B7EA-AC95601E19D7}"/>
                  </a:ext>
                </a:extLst>
              </p:cNvPr>
              <p:cNvSpPr txBox="1"/>
              <p:nvPr/>
            </p:nvSpPr>
            <p:spPr>
              <a:xfrm>
                <a:off x="5150812" y="3674594"/>
                <a:ext cx="1686166" cy="8679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1218774">
                  <a:lnSpc>
                    <a:spcPct val="90000"/>
                  </a:lnSpc>
                  <a:defRPr/>
                </a:pPr>
                <a:r>
                  <a:rPr lang="en-US" sz="1400" dirty="0">
                    <a:solidFill>
                      <a:prstClr val="black"/>
                    </a:solidFill>
                    <a:latin typeface="Monaco" pitchFamily="2" charset="77"/>
                  </a:rPr>
                  <a:t>spack.yaml</a:t>
                </a:r>
                <a:br>
                  <a:rPr lang="en-US" sz="1400" dirty="0">
                    <a:solidFill>
                      <a:prstClr val="black"/>
                    </a:solidFill>
                    <a:latin typeface="Monaco" pitchFamily="2" charset="77"/>
                    <a:cs typeface="Arabic Typesetting" panose="020F0502020204030204" pitchFamily="34" charset="0"/>
                  </a:rPr>
                </a:br>
                <a:r>
                  <a:rPr lang="en-US" sz="1400" dirty="0">
                    <a:solidFill>
                      <a:prstClr val="black"/>
                    </a:solidFill>
                    <a:cs typeface="Arabic Typesetting" panose="020F0502020204030204" pitchFamily="34" charset="0"/>
                  </a:rPr>
                  <a:t>configurations</a:t>
                </a:r>
              </a:p>
              <a:p>
                <a:pPr algn="ctr" defTabSz="1218774">
                  <a:lnSpc>
                    <a:spcPct val="90000"/>
                  </a:lnSpc>
                  <a:defRPr/>
                </a:pPr>
                <a:r>
                  <a:rPr lang="en-US" sz="1400" dirty="0">
                    <a:solidFill>
                      <a:prstClr val="black"/>
                    </a:solidFill>
                    <a:cs typeface="Arabic Typesetting" panose="020F0502020204030204" pitchFamily="34" charset="0"/>
                  </a:rPr>
                  <a:t>(E4S, SDKs, AWS,</a:t>
                </a:r>
                <a:br>
                  <a:rPr lang="en-US" sz="1400" dirty="0">
                    <a:solidFill>
                      <a:prstClr val="black"/>
                    </a:solidFill>
                    <a:cs typeface="Arabic Typesetting" panose="020F0502020204030204" pitchFamily="34" charset="0"/>
                  </a:rPr>
                </a:br>
                <a:r>
                  <a:rPr lang="en-US" sz="1400" dirty="0">
                    <a:solidFill>
                      <a:prstClr val="black"/>
                    </a:solidFill>
                    <a:cs typeface="Arabic Typesetting" panose="020F0502020204030204" pitchFamily="34" charset="0"/>
                  </a:rPr>
                  <a:t>others)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5550925-D964-C148-B7E3-9C7528F0813D}"/>
                </a:ext>
              </a:extLst>
            </p:cNvPr>
            <p:cNvGrpSpPr/>
            <p:nvPr/>
          </p:nvGrpSpPr>
          <p:grpSpPr>
            <a:xfrm>
              <a:off x="3707163" y="1304366"/>
              <a:ext cx="3893711" cy="611269"/>
              <a:chOff x="3707163" y="1304366"/>
              <a:chExt cx="3893711" cy="611269"/>
            </a:xfrm>
          </p:grpSpPr>
          <p:sp>
            <p:nvSpPr>
              <p:cNvPr id="7" name="Down Arrow 6">
                <a:extLst>
                  <a:ext uri="{FF2B5EF4-FFF2-40B4-BE49-F238E27FC236}">
                    <a16:creationId xmlns:a16="http://schemas.microsoft.com/office/drawing/2014/main" id="{FC5FBC14-116A-A64D-9320-EA3DC9EA21E5}"/>
                  </a:ext>
                </a:extLst>
              </p:cNvPr>
              <p:cNvSpPr/>
              <p:nvPr/>
            </p:nvSpPr>
            <p:spPr>
              <a:xfrm rot="16200000">
                <a:off x="4076523" y="992381"/>
                <a:ext cx="484632" cy="1223352"/>
              </a:xfrm>
              <a:prstGeom prst="downArrow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32" tIns="182832" rIns="182832" bIns="18283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774">
                  <a:lnSpc>
                    <a:spcPct val="90000"/>
                  </a:lnSpc>
                  <a:defRPr/>
                </a:pPr>
                <a:endParaRPr lang="en-US" sz="1400" dirty="0">
                  <a:solidFill>
                    <a:prstClr val="black"/>
                  </a:solidFill>
                  <a:latin typeface="Arial"/>
                </a:endParaRP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E5A8DBFB-2DF6-154B-A036-AD9ACEF9EBB0}"/>
                  </a:ext>
                </a:extLst>
              </p:cNvPr>
              <p:cNvGrpSpPr/>
              <p:nvPr/>
            </p:nvGrpSpPr>
            <p:grpSpPr>
              <a:xfrm>
                <a:off x="5128450" y="1304366"/>
                <a:ext cx="2472424" cy="611269"/>
                <a:chOff x="3838903" y="1613696"/>
                <a:chExt cx="1854318" cy="458452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2BFFD128-E802-284E-918F-5E33F4989A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38903" y="1613696"/>
                  <a:ext cx="495204" cy="458452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F2B6F6F-F431-6F4E-A800-BEEDD07BF476}"/>
                    </a:ext>
                  </a:extLst>
                </p:cNvPr>
                <p:cNvSpPr txBox="1"/>
                <p:nvPr/>
              </p:nvSpPr>
              <p:spPr>
                <a:xfrm>
                  <a:off x="4335637" y="1712816"/>
                  <a:ext cx="1357584" cy="2769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1218774">
                    <a:lnSpc>
                      <a:spcPct val="90000"/>
                    </a:lnSpc>
                    <a:defRPr/>
                  </a:pPr>
                  <a:r>
                    <a:rPr lang="en-US" sz="1999" dirty="0">
                      <a:solidFill>
                        <a:prstClr val="black"/>
                      </a:solidFill>
                    </a:rPr>
                    <a:t>gitlab.spack.io</a:t>
                  </a:r>
                  <a:endParaRPr lang="en-US" sz="2799" dirty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5502F08-7C6E-B246-8307-73A987178499}"/>
              </a:ext>
            </a:extLst>
          </p:cNvPr>
          <p:cNvGrpSpPr/>
          <p:nvPr/>
        </p:nvGrpSpPr>
        <p:grpSpPr>
          <a:xfrm>
            <a:off x="646344" y="3309287"/>
            <a:ext cx="10986936" cy="1814280"/>
            <a:chOff x="646513" y="3309256"/>
            <a:chExt cx="10989798" cy="1814752"/>
          </a:xfrm>
        </p:grpSpPr>
        <p:sp>
          <p:nvSpPr>
            <p:cNvPr id="22" name="U-Turn Arrow 21">
              <a:extLst>
                <a:ext uri="{FF2B5EF4-FFF2-40B4-BE49-F238E27FC236}">
                  <a16:creationId xmlns:a16="http://schemas.microsoft.com/office/drawing/2014/main" id="{924E982C-0A59-D849-870A-4C3DA77778D8}"/>
                </a:ext>
              </a:extLst>
            </p:cNvPr>
            <p:cNvSpPr/>
            <p:nvPr/>
          </p:nvSpPr>
          <p:spPr>
            <a:xfrm flipH="1" flipV="1">
              <a:off x="646513" y="3309256"/>
              <a:ext cx="10989798" cy="1814752"/>
            </a:xfrm>
            <a:prstGeom prst="uturnArrow">
              <a:avLst>
                <a:gd name="adj1" fmla="val 12003"/>
                <a:gd name="adj2" fmla="val 11748"/>
                <a:gd name="adj3" fmla="val 13349"/>
                <a:gd name="adj4" fmla="val 50000"/>
                <a:gd name="adj5" fmla="val 33895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243777" tIns="243777" rIns="243777" bIns="24377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774">
                <a:lnSpc>
                  <a:spcPct val="90000"/>
                </a:lnSpc>
                <a:defRPr/>
              </a:pPr>
              <a:endParaRPr lang="en-US" sz="2399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50F9BF-E7B5-D547-BE7F-D520AE48141B}"/>
                </a:ext>
              </a:extLst>
            </p:cNvPr>
            <p:cNvSpPr txBox="1"/>
            <p:nvPr/>
          </p:nvSpPr>
          <p:spPr>
            <a:xfrm>
              <a:off x="7302687" y="3743813"/>
              <a:ext cx="3129383" cy="6740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8774">
                <a:lnSpc>
                  <a:spcPct val="90000"/>
                </a:lnSpc>
                <a:defRPr/>
              </a:pPr>
              <a:r>
                <a:rPr lang="en-US" sz="1400" dirty="0">
                  <a:solidFill>
                    <a:prstClr val="black"/>
                  </a:solidFill>
                </a:rPr>
                <a:t>GitLab CI builds (changed) packages</a:t>
              </a:r>
            </a:p>
            <a:p>
              <a:pPr marL="380867" indent="-380867" defTabSz="1218774">
                <a:lnSpc>
                  <a:spcPct val="9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1400" dirty="0">
                  <a:solidFill>
                    <a:prstClr val="black"/>
                  </a:solidFill>
                </a:rPr>
                <a:t>On every pull request</a:t>
              </a:r>
            </a:p>
            <a:p>
              <a:pPr marL="380867" indent="-380867" defTabSz="1218774">
                <a:lnSpc>
                  <a:spcPct val="9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1400" dirty="0">
                  <a:solidFill>
                    <a:prstClr val="black"/>
                  </a:solidFill>
                </a:rPr>
                <a:t>On every release branch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F981532-F245-9A4F-9D0E-6429F646B66B}"/>
              </a:ext>
            </a:extLst>
          </p:cNvPr>
          <p:cNvGrpSpPr/>
          <p:nvPr/>
        </p:nvGrpSpPr>
        <p:grpSpPr>
          <a:xfrm>
            <a:off x="9267710" y="1256332"/>
            <a:ext cx="2921115" cy="1983188"/>
            <a:chOff x="9270124" y="1255766"/>
            <a:chExt cx="2921876" cy="198370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EDDE5CC-0FD6-0743-A905-2D234C7FE86C}"/>
                </a:ext>
              </a:extLst>
            </p:cNvPr>
            <p:cNvGrpSpPr/>
            <p:nvPr/>
          </p:nvGrpSpPr>
          <p:grpSpPr>
            <a:xfrm>
              <a:off x="9270124" y="1255766"/>
              <a:ext cx="2829914" cy="569769"/>
              <a:chOff x="4105835" y="4222616"/>
              <a:chExt cx="4067503" cy="818941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A0C56A33-381C-9D4E-8881-EBA86047AF14}"/>
                  </a:ext>
                </a:extLst>
              </p:cNvPr>
              <p:cNvGrpSpPr/>
              <p:nvPr/>
            </p:nvGrpSpPr>
            <p:grpSpPr>
              <a:xfrm>
                <a:off x="4105835" y="4222616"/>
                <a:ext cx="1350224" cy="818941"/>
                <a:chOff x="822716" y="4055262"/>
                <a:chExt cx="1634853" cy="991575"/>
              </a:xfrm>
            </p:grpSpPr>
            <p:pic>
              <p:nvPicPr>
                <p:cNvPr id="28" name="Picture 27" descr="A screenshot of a cell phone&#10;&#10;Description automatically generated">
                  <a:extLst>
                    <a:ext uri="{FF2B5EF4-FFF2-40B4-BE49-F238E27FC236}">
                      <a16:creationId xmlns:a16="http://schemas.microsoft.com/office/drawing/2014/main" id="{0FE46099-FCD5-9D4B-BABF-2E56A8112A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822716" y="4055262"/>
                  <a:ext cx="1381538" cy="872896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BA86B6F2-F53F-604C-AB96-C7BC81A079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01990" y="4439912"/>
                  <a:ext cx="655579" cy="60692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D48ACF4-6EA5-2043-A3D8-66CB0DD353FE}"/>
                  </a:ext>
                </a:extLst>
              </p:cNvPr>
              <p:cNvSpPr txBox="1"/>
              <p:nvPr/>
            </p:nvSpPr>
            <p:spPr>
              <a:xfrm>
                <a:off x="5431456" y="4349215"/>
                <a:ext cx="2741882" cy="6502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300" b="1" dirty="0"/>
                  <a:t>x86_64</a:t>
                </a:r>
                <a:r>
                  <a:rPr lang="en-US" sz="1300" dirty="0"/>
                  <a:t> and </a:t>
                </a:r>
                <a:r>
                  <a:rPr lang="en-US" sz="1300" b="1" dirty="0"/>
                  <a:t>aarch64</a:t>
                </a:r>
                <a:br>
                  <a:rPr lang="en-US" sz="1300" b="1" dirty="0"/>
                </a:br>
                <a:r>
                  <a:rPr lang="en-US" sz="1300" dirty="0"/>
                  <a:t>pipelines in </a:t>
                </a:r>
                <a:r>
                  <a:rPr lang="en-US" sz="1300" b="1" dirty="0"/>
                  <a:t>AWS</a:t>
                </a:r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DC48E801-DFE4-8449-85D6-4A6E17A6C9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66112" y="4347521"/>
                <a:ext cx="473674" cy="473675"/>
              </a:xfrm>
              <a:prstGeom prst="rect">
                <a:avLst/>
              </a:prstGeom>
            </p:spPr>
          </p:pic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5178E84-CCDF-0F40-BC55-29440BF356AE}"/>
                </a:ext>
              </a:extLst>
            </p:cNvPr>
            <p:cNvGrpSpPr/>
            <p:nvPr/>
          </p:nvGrpSpPr>
          <p:grpSpPr>
            <a:xfrm>
              <a:off x="9284872" y="1963804"/>
              <a:ext cx="2907128" cy="1275665"/>
              <a:chOff x="4105835" y="4218086"/>
              <a:chExt cx="4178484" cy="1833539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0318DA8-FA69-7141-808D-7A02F33F323C}"/>
                  </a:ext>
                </a:extLst>
              </p:cNvPr>
              <p:cNvGrpSpPr/>
              <p:nvPr/>
            </p:nvGrpSpPr>
            <p:grpSpPr>
              <a:xfrm>
                <a:off x="4105835" y="4222616"/>
                <a:ext cx="1363885" cy="1829009"/>
                <a:chOff x="822716" y="4055262"/>
                <a:chExt cx="1651394" cy="2214567"/>
              </a:xfrm>
            </p:grpSpPr>
            <p:pic>
              <p:nvPicPr>
                <p:cNvPr id="49" name="Picture 48" descr="A screenshot of a cell phone&#10;&#10;Description automatically generated">
                  <a:extLst>
                    <a:ext uri="{FF2B5EF4-FFF2-40B4-BE49-F238E27FC236}">
                      <a16:creationId xmlns:a16="http://schemas.microsoft.com/office/drawing/2014/main" id="{0B012B80-F3C7-4642-8C37-B4117A85F7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822716" y="4055262"/>
                  <a:ext cx="1381538" cy="872896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5D7F1EBD-E362-084E-BD91-EB2ADAA65E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01990" y="4439912"/>
                  <a:ext cx="655579" cy="60692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55" name="Picture 54" descr="A screenshot of a cell phone&#10;&#10;Description automatically generated">
                  <a:extLst>
                    <a:ext uri="{FF2B5EF4-FFF2-40B4-BE49-F238E27FC236}">
                      <a16:creationId xmlns:a16="http://schemas.microsoft.com/office/drawing/2014/main" id="{2521D8C3-2955-8A4C-9761-9BDD79230D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839257" y="5278253"/>
                  <a:ext cx="1381538" cy="872896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C5DE527C-F950-6240-801F-C8A503C828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18532" y="5662904"/>
                  <a:ext cx="655578" cy="60692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A01491B-C167-E24F-B6A1-DE8B5B7359A4}"/>
                  </a:ext>
                </a:extLst>
              </p:cNvPr>
              <p:cNvSpPr txBox="1"/>
              <p:nvPr/>
            </p:nvSpPr>
            <p:spPr>
              <a:xfrm>
                <a:off x="5327169" y="4218086"/>
                <a:ext cx="2846167" cy="9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300" b="1" dirty="0"/>
                  <a:t>ppc64le, GPU</a:t>
                </a:r>
                <a:r>
                  <a:rPr lang="en-US" sz="1300" dirty="0"/>
                  <a:t> pipelines at</a:t>
                </a:r>
                <a:br>
                  <a:rPr lang="en-US" sz="1300" dirty="0"/>
                </a:br>
                <a:r>
                  <a:rPr lang="en-US" sz="1300" b="1" dirty="0"/>
                  <a:t>U. Oregon</a:t>
                </a:r>
              </a:p>
            </p:txBody>
          </p: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723F6350-D181-A24C-9B80-C11D018594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66112" y="4347521"/>
                <a:ext cx="473674" cy="473675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F45BEF4E-1F67-684A-9EA1-2AA861B6E6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79775" y="5357586"/>
                <a:ext cx="473674" cy="473675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96561F5-3DF7-054E-A9E5-9422C4C13DF7}"/>
                  </a:ext>
                </a:extLst>
              </p:cNvPr>
              <p:cNvSpPr txBox="1"/>
              <p:nvPr/>
            </p:nvSpPr>
            <p:spPr>
              <a:xfrm>
                <a:off x="5378539" y="5180153"/>
                <a:ext cx="2905780" cy="6502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300" dirty="0"/>
                  <a:t>Pipelines at </a:t>
                </a:r>
                <a:r>
                  <a:rPr lang="en-US" sz="1300" b="1" dirty="0"/>
                  <a:t>LLNL</a:t>
                </a:r>
                <a:br>
                  <a:rPr lang="en-US" sz="1300" dirty="0"/>
                </a:br>
                <a:r>
                  <a:rPr lang="en-US" sz="1300" b="1" dirty="0"/>
                  <a:t>(Cray PE soon)</a:t>
                </a:r>
              </a:p>
            </p:txBody>
          </p:sp>
        </p:grpSp>
      </p:grpSp>
      <p:sp>
        <p:nvSpPr>
          <p:cNvPr id="44" name="Rectangle 7">
            <a:extLst>
              <a:ext uri="{FF2B5EF4-FFF2-40B4-BE49-F238E27FC236}">
                <a16:creationId xmlns:a16="http://schemas.microsoft.com/office/drawing/2014/main" id="{EF7608F8-0987-B54B-A348-AE07699D9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380702"/>
            <a:ext cx="12188825" cy="50263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b" anchorCtr="0">
            <a:spAutoFit/>
          </a:bodyPr>
          <a:lstStyle/>
          <a:p>
            <a:pPr algn="ctr" eaLnBrk="0" hangingPunct="0"/>
            <a:r>
              <a:rPr lang="en-US" sz="2666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users really need to build from source?</a:t>
            </a:r>
          </a:p>
        </p:txBody>
      </p:sp>
      <p:pic>
        <p:nvPicPr>
          <p:cNvPr id="43" name="Picture 42" descr="spack-logo.pdf">
            <a:extLst>
              <a:ext uri="{FF2B5EF4-FFF2-40B4-BE49-F238E27FC236}">
                <a16:creationId xmlns:a16="http://schemas.microsoft.com/office/drawing/2014/main" id="{0F435DD2-4A45-B2D1-033C-2FE004C2287F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192" y="1331599"/>
            <a:ext cx="616436" cy="61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3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AF3CE2F-EB9C-1241-B7D2-D45136D80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165" y="1138239"/>
            <a:ext cx="3392955" cy="33929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670FF6-00E5-DF44-8811-A66584745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99" dirty="0"/>
              <a:t>With v0.18, </a:t>
            </a:r>
            <a:r>
              <a:rPr lang="en-US" sz="3599" dirty="0" err="1"/>
              <a:t>Spack</a:t>
            </a:r>
            <a:r>
              <a:rPr lang="en-US" sz="3599" dirty="0"/>
              <a:t> has a public binary cache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05951-E95B-1942-B248-A64C93B1D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708" y="3266480"/>
            <a:ext cx="8246343" cy="2262343"/>
          </a:xfrm>
        </p:spPr>
        <p:txBody>
          <a:bodyPr/>
          <a:lstStyle/>
          <a:p>
            <a:r>
              <a:rPr lang="en-US" sz="2399" dirty="0"/>
              <a:t>Over 3,000 builds in the cache so far:</a:t>
            </a:r>
          </a:p>
          <a:p>
            <a:pPr lvl="1"/>
            <a:r>
              <a:rPr lang="en-US" sz="2399" dirty="0"/>
              <a:t>Amazon Linux 2	x86_64_v4</a:t>
            </a:r>
          </a:p>
          <a:p>
            <a:pPr lvl="1"/>
            <a:r>
              <a:rPr lang="en-US" sz="2399" dirty="0"/>
              <a:t>Amazon Linux 2	aarch64</a:t>
            </a:r>
          </a:p>
          <a:p>
            <a:pPr lvl="1"/>
            <a:r>
              <a:rPr lang="en-US" sz="2399" dirty="0"/>
              <a:t>Amazon Linux 2	graviton2</a:t>
            </a:r>
          </a:p>
          <a:p>
            <a:pPr lvl="1"/>
            <a:r>
              <a:rPr lang="en-US" sz="2399" dirty="0"/>
              <a:t>Ubuntu 18.04		x86_64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1B1C62-F2B5-EF45-9FA2-6E9B3E715AC5}"/>
              </a:ext>
            </a:extLst>
          </p:cNvPr>
          <p:cNvSpPr txBox="1"/>
          <p:nvPr/>
        </p:nvSpPr>
        <p:spPr>
          <a:xfrm>
            <a:off x="162707" y="1337948"/>
            <a:ext cx="8953966" cy="1753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999" b="1" dirty="0">
                <a:solidFill>
                  <a:schemeClr val="accent4">
                    <a:lumMod val="75000"/>
                  </a:schemeClr>
                </a:solidFill>
                <a:latin typeface="Monaco" pitchFamily="2" charset="77"/>
              </a:rPr>
              <a:t># latest v0.18.x release binaries</a:t>
            </a:r>
          </a:p>
          <a:p>
            <a:pPr algn="l">
              <a:lnSpc>
                <a:spcPct val="90000"/>
              </a:lnSpc>
            </a:pPr>
            <a:r>
              <a:rPr lang="en-US" sz="1999" b="1" dirty="0" err="1">
                <a:latin typeface="Monaco" pitchFamily="2" charset="77"/>
              </a:rPr>
              <a:t>spack</a:t>
            </a:r>
            <a:r>
              <a:rPr lang="en-US" sz="1999" b="1" dirty="0">
                <a:latin typeface="Monaco" pitchFamily="2" charset="77"/>
              </a:rPr>
              <a:t> mirror add https://</a:t>
            </a:r>
            <a:r>
              <a:rPr lang="en-US" sz="1999" b="1" dirty="0" err="1">
                <a:latin typeface="Monaco" pitchFamily="2" charset="77"/>
              </a:rPr>
              <a:t>binaries.spack.io</a:t>
            </a:r>
            <a:r>
              <a:rPr lang="en-US" sz="1999" b="1" dirty="0">
                <a:latin typeface="Monaco" pitchFamily="2" charset="77"/>
              </a:rPr>
              <a:t>/releases/v0.18</a:t>
            </a:r>
            <a:br>
              <a:rPr lang="en-US" sz="1999" b="1" dirty="0">
                <a:latin typeface="Monaco" pitchFamily="2" charset="77"/>
              </a:rPr>
            </a:br>
            <a:endParaRPr lang="en-US" sz="1999" b="1" dirty="0">
              <a:latin typeface="Monaco" pitchFamily="2" charset="77"/>
            </a:endParaRPr>
          </a:p>
          <a:p>
            <a:pPr algn="l">
              <a:lnSpc>
                <a:spcPct val="90000"/>
              </a:lnSpc>
            </a:pPr>
            <a:endParaRPr lang="en-US" sz="1999" b="1" dirty="0">
              <a:latin typeface="Monaco" pitchFamily="2" charset="77"/>
            </a:endParaRPr>
          </a:p>
          <a:p>
            <a:pPr algn="l">
              <a:lnSpc>
                <a:spcPct val="90000"/>
              </a:lnSpc>
            </a:pPr>
            <a:r>
              <a:rPr lang="en-US" sz="1999" b="1" dirty="0">
                <a:solidFill>
                  <a:schemeClr val="accent4">
                    <a:lumMod val="75000"/>
                  </a:schemeClr>
                </a:solidFill>
                <a:latin typeface="Monaco" pitchFamily="2" charset="77"/>
              </a:rPr>
              <a:t># rolling release: bleeding edge binaries</a:t>
            </a:r>
          </a:p>
          <a:p>
            <a:pPr>
              <a:lnSpc>
                <a:spcPct val="90000"/>
              </a:lnSpc>
            </a:pPr>
            <a:r>
              <a:rPr lang="en-US" sz="1999" b="1" dirty="0" err="1">
                <a:latin typeface="Monaco" pitchFamily="2" charset="77"/>
              </a:rPr>
              <a:t>spack</a:t>
            </a:r>
            <a:r>
              <a:rPr lang="en-US" sz="1999" b="1" dirty="0">
                <a:latin typeface="Monaco" pitchFamily="2" charset="77"/>
              </a:rPr>
              <a:t> mirror add https://</a:t>
            </a:r>
            <a:r>
              <a:rPr lang="en-US" sz="1999" b="1" dirty="0" err="1">
                <a:latin typeface="Monaco" pitchFamily="2" charset="77"/>
              </a:rPr>
              <a:t>binaries.spack.io</a:t>
            </a:r>
            <a:r>
              <a:rPr lang="en-US" sz="1999" b="1" dirty="0">
                <a:latin typeface="Monaco" pitchFamily="2" charset="77"/>
              </a:rPr>
              <a:t>/develop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A61857-2933-A74E-B389-E7D09CC1802B}"/>
              </a:ext>
            </a:extLst>
          </p:cNvPr>
          <p:cNvGrpSpPr/>
          <p:nvPr/>
        </p:nvGrpSpPr>
        <p:grpSpPr>
          <a:xfrm>
            <a:off x="7655533" y="4445890"/>
            <a:ext cx="4370586" cy="863475"/>
            <a:chOff x="7287611" y="5729733"/>
            <a:chExt cx="4611619" cy="91109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D32373F-5049-CB43-84F8-C33D2E0FD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41582" y="5729733"/>
              <a:ext cx="1057648" cy="91109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4D2258B-5F7A-654D-BF6D-9688931E1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25310" y="5855169"/>
              <a:ext cx="1226394" cy="73200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1C0F1FE-7B3F-F945-8DF1-CB585C93F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57571" y="5888799"/>
              <a:ext cx="964904" cy="59296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4E4841A-5282-BB41-8C3F-43CFBD925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87611" y="5781320"/>
              <a:ext cx="805853" cy="805853"/>
            </a:xfrm>
            <a:prstGeom prst="rect">
              <a:avLst/>
            </a:prstGeom>
          </p:spPr>
        </p:pic>
      </p:grpSp>
      <p:sp>
        <p:nvSpPr>
          <p:cNvPr id="5" name="Google Shape;275;p28">
            <a:extLst>
              <a:ext uri="{FF2B5EF4-FFF2-40B4-BE49-F238E27FC236}">
                <a16:creationId xmlns:a16="http://schemas.microsoft.com/office/drawing/2014/main" id="{A6EACD35-7FFD-7541-8865-49F1FE0811B9}"/>
              </a:ext>
            </a:extLst>
          </p:cNvPr>
          <p:cNvSpPr txBox="1"/>
          <p:nvPr/>
        </p:nvSpPr>
        <p:spPr>
          <a:xfrm>
            <a:off x="-1" y="5528743"/>
            <a:ext cx="12188825" cy="46150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09" tIns="45688" rIns="91409" bIns="45688" anchor="t" anchorCtr="0">
            <a:spAutoFit/>
          </a:bodyPr>
          <a:lstStyle/>
          <a:p>
            <a:pPr lvl="0" algn="ctr"/>
            <a:r>
              <a:rPr lang="en-US" sz="2399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 we trust binaries?</a:t>
            </a:r>
          </a:p>
        </p:txBody>
      </p:sp>
    </p:spTree>
    <p:extLst>
      <p:ext uri="{BB962C8B-B14F-4D97-AF65-F5344CB8AC3E}">
        <p14:creationId xmlns:p14="http://schemas.microsoft.com/office/powerpoint/2010/main" val="1431780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3DF57-15AE-D84F-86BF-3FE1519BC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aim to lower the burden of maintaining a binary distribution</a:t>
            </a:r>
            <a:br>
              <a:rPr lang="en-US" dirty="0"/>
            </a:br>
            <a:r>
              <a:rPr lang="en-US" i="1" dirty="0"/>
              <a:t>and</a:t>
            </a:r>
            <a:r>
              <a:rPr lang="en-US" dirty="0"/>
              <a:t> make it easy to mix source builds with binaries.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B77AD4-402E-0940-ADAE-3A7E808FA57D}"/>
              </a:ext>
            </a:extLst>
          </p:cNvPr>
          <p:cNvSpPr txBox="1"/>
          <p:nvPr/>
        </p:nvSpPr>
        <p:spPr>
          <a:xfrm>
            <a:off x="0" y="2173256"/>
            <a:ext cx="2133362" cy="646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Traditional </a:t>
            </a:r>
            <a:br>
              <a:rPr lang="en-US" b="1" dirty="0"/>
            </a:br>
            <a:r>
              <a:rPr lang="en-US" b="1" dirty="0"/>
              <a:t>package manager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F379288-8600-D54E-9BB8-4E0422891C84}"/>
              </a:ext>
            </a:extLst>
          </p:cNvPr>
          <p:cNvGrpSpPr/>
          <p:nvPr/>
        </p:nvGrpSpPr>
        <p:grpSpPr>
          <a:xfrm>
            <a:off x="1666135" y="1381965"/>
            <a:ext cx="1754403" cy="1184480"/>
            <a:chOff x="1696066" y="1401095"/>
            <a:chExt cx="2512142" cy="169606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88AF081-BFAA-1344-BAA4-8D7066F02B7B}"/>
                </a:ext>
              </a:extLst>
            </p:cNvPr>
            <p:cNvGrpSpPr/>
            <p:nvPr/>
          </p:nvGrpSpPr>
          <p:grpSpPr>
            <a:xfrm>
              <a:off x="2664543" y="1415843"/>
              <a:ext cx="1543665" cy="1681318"/>
              <a:chOff x="2517058" y="1553495"/>
              <a:chExt cx="1543665" cy="1681318"/>
            </a:xfrm>
          </p:grpSpPr>
          <p:sp>
            <p:nvSpPr>
              <p:cNvPr id="8" name="Folded Corner 7">
                <a:extLst>
                  <a:ext uri="{FF2B5EF4-FFF2-40B4-BE49-F238E27FC236}">
                    <a16:creationId xmlns:a16="http://schemas.microsoft.com/office/drawing/2014/main" id="{62542097-4DC3-1E47-9A50-1289E9C27AAC}"/>
                  </a:ext>
                </a:extLst>
              </p:cNvPr>
              <p:cNvSpPr/>
              <p:nvPr/>
            </p:nvSpPr>
            <p:spPr bwMode="auto">
              <a:xfrm rot="10800000">
                <a:off x="2517058" y="1553495"/>
                <a:ext cx="324465" cy="462118"/>
              </a:xfrm>
              <a:prstGeom prst="foldedCorner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" name="Folded Corner 8">
                <a:extLst>
                  <a:ext uri="{FF2B5EF4-FFF2-40B4-BE49-F238E27FC236}">
                    <a16:creationId xmlns:a16="http://schemas.microsoft.com/office/drawing/2014/main" id="{F6AD902C-401E-BC41-AED5-00FC83206107}"/>
                  </a:ext>
                </a:extLst>
              </p:cNvPr>
              <p:cNvSpPr/>
              <p:nvPr/>
            </p:nvSpPr>
            <p:spPr bwMode="auto">
              <a:xfrm rot="10800000">
                <a:off x="2669458" y="1705895"/>
                <a:ext cx="324465" cy="462118"/>
              </a:xfrm>
              <a:prstGeom prst="foldedCorner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Folded Corner 9">
                <a:extLst>
                  <a:ext uri="{FF2B5EF4-FFF2-40B4-BE49-F238E27FC236}">
                    <a16:creationId xmlns:a16="http://schemas.microsoft.com/office/drawing/2014/main" id="{86CC0A43-9CB2-F044-B1F1-8DE40A2A8C27}"/>
                  </a:ext>
                </a:extLst>
              </p:cNvPr>
              <p:cNvSpPr/>
              <p:nvPr/>
            </p:nvSpPr>
            <p:spPr bwMode="auto">
              <a:xfrm rot="10800000">
                <a:off x="2821858" y="1858295"/>
                <a:ext cx="324465" cy="462118"/>
              </a:xfrm>
              <a:prstGeom prst="foldedCorner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Folded Corner 10">
                <a:extLst>
                  <a:ext uri="{FF2B5EF4-FFF2-40B4-BE49-F238E27FC236}">
                    <a16:creationId xmlns:a16="http://schemas.microsoft.com/office/drawing/2014/main" id="{137B07AE-47A2-0E47-B590-93D233C22816}"/>
                  </a:ext>
                </a:extLst>
              </p:cNvPr>
              <p:cNvSpPr/>
              <p:nvPr/>
            </p:nvSpPr>
            <p:spPr bwMode="auto">
              <a:xfrm rot="10800000">
                <a:off x="2974258" y="2010695"/>
                <a:ext cx="324465" cy="462118"/>
              </a:xfrm>
              <a:prstGeom prst="foldedCorner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" name="Folded Corner 11">
                <a:extLst>
                  <a:ext uri="{FF2B5EF4-FFF2-40B4-BE49-F238E27FC236}">
                    <a16:creationId xmlns:a16="http://schemas.microsoft.com/office/drawing/2014/main" id="{7F9C790D-D7E8-9C4F-852C-07865DBCF5A6}"/>
                  </a:ext>
                </a:extLst>
              </p:cNvPr>
              <p:cNvSpPr/>
              <p:nvPr/>
            </p:nvSpPr>
            <p:spPr bwMode="auto">
              <a:xfrm rot="10800000">
                <a:off x="3126658" y="2163095"/>
                <a:ext cx="324465" cy="462118"/>
              </a:xfrm>
              <a:prstGeom prst="foldedCorner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Folded Corner 12">
                <a:extLst>
                  <a:ext uri="{FF2B5EF4-FFF2-40B4-BE49-F238E27FC236}">
                    <a16:creationId xmlns:a16="http://schemas.microsoft.com/office/drawing/2014/main" id="{E226DE94-E089-6144-B776-6AF70835B9D4}"/>
                  </a:ext>
                </a:extLst>
              </p:cNvPr>
              <p:cNvSpPr/>
              <p:nvPr/>
            </p:nvSpPr>
            <p:spPr bwMode="auto">
              <a:xfrm rot="10800000">
                <a:off x="3279058" y="2315495"/>
                <a:ext cx="324465" cy="462118"/>
              </a:xfrm>
              <a:prstGeom prst="foldedCorner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" name="Folded Corner 13">
                <a:extLst>
                  <a:ext uri="{FF2B5EF4-FFF2-40B4-BE49-F238E27FC236}">
                    <a16:creationId xmlns:a16="http://schemas.microsoft.com/office/drawing/2014/main" id="{6232EA9B-1975-F648-BAF2-194F9C4BC51B}"/>
                  </a:ext>
                </a:extLst>
              </p:cNvPr>
              <p:cNvSpPr/>
              <p:nvPr/>
            </p:nvSpPr>
            <p:spPr bwMode="auto">
              <a:xfrm rot="10800000">
                <a:off x="3431458" y="2467895"/>
                <a:ext cx="324465" cy="462118"/>
              </a:xfrm>
              <a:prstGeom prst="foldedCorner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" name="Folded Corner 14">
                <a:extLst>
                  <a:ext uri="{FF2B5EF4-FFF2-40B4-BE49-F238E27FC236}">
                    <a16:creationId xmlns:a16="http://schemas.microsoft.com/office/drawing/2014/main" id="{F2A3B695-0FA9-6B40-929B-F969079DF9E5}"/>
                  </a:ext>
                </a:extLst>
              </p:cNvPr>
              <p:cNvSpPr/>
              <p:nvPr/>
            </p:nvSpPr>
            <p:spPr bwMode="auto">
              <a:xfrm rot="10800000">
                <a:off x="3583858" y="2620295"/>
                <a:ext cx="324465" cy="462118"/>
              </a:xfrm>
              <a:prstGeom prst="foldedCorner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Folded Corner 15">
                <a:extLst>
                  <a:ext uri="{FF2B5EF4-FFF2-40B4-BE49-F238E27FC236}">
                    <a16:creationId xmlns:a16="http://schemas.microsoft.com/office/drawing/2014/main" id="{C929F9BB-AE4D-2844-B962-58B7F97AA978}"/>
                  </a:ext>
                </a:extLst>
              </p:cNvPr>
              <p:cNvSpPr/>
              <p:nvPr/>
            </p:nvSpPr>
            <p:spPr bwMode="auto">
              <a:xfrm rot="10800000">
                <a:off x="3736258" y="2772695"/>
                <a:ext cx="324465" cy="462118"/>
              </a:xfrm>
              <a:prstGeom prst="foldedCorner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EC732EB-85D0-9149-AB15-B9B7B99129B0}"/>
                </a:ext>
              </a:extLst>
            </p:cNvPr>
            <p:cNvGrpSpPr/>
            <p:nvPr/>
          </p:nvGrpSpPr>
          <p:grpSpPr>
            <a:xfrm>
              <a:off x="2222091" y="1406011"/>
              <a:ext cx="1543665" cy="1681318"/>
              <a:chOff x="2517058" y="1553495"/>
              <a:chExt cx="1543665" cy="1681318"/>
            </a:xfrm>
          </p:grpSpPr>
          <p:sp>
            <p:nvSpPr>
              <p:cNvPr id="50" name="Folded Corner 49">
                <a:extLst>
                  <a:ext uri="{FF2B5EF4-FFF2-40B4-BE49-F238E27FC236}">
                    <a16:creationId xmlns:a16="http://schemas.microsoft.com/office/drawing/2014/main" id="{B2A93701-89C3-254E-B033-5BE50581AB02}"/>
                  </a:ext>
                </a:extLst>
              </p:cNvPr>
              <p:cNvSpPr/>
              <p:nvPr/>
            </p:nvSpPr>
            <p:spPr bwMode="auto">
              <a:xfrm rot="10800000">
                <a:off x="2517058" y="1553495"/>
                <a:ext cx="324465" cy="462118"/>
              </a:xfrm>
              <a:prstGeom prst="foldedCorner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Folded Corner 50">
                <a:extLst>
                  <a:ext uri="{FF2B5EF4-FFF2-40B4-BE49-F238E27FC236}">
                    <a16:creationId xmlns:a16="http://schemas.microsoft.com/office/drawing/2014/main" id="{43E28DCC-6754-2E47-AF5B-D29CE8B5EAD0}"/>
                  </a:ext>
                </a:extLst>
              </p:cNvPr>
              <p:cNvSpPr/>
              <p:nvPr/>
            </p:nvSpPr>
            <p:spPr bwMode="auto">
              <a:xfrm rot="10800000">
                <a:off x="2669458" y="1705895"/>
                <a:ext cx="324465" cy="462118"/>
              </a:xfrm>
              <a:prstGeom prst="foldedCorner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2" name="Folded Corner 51">
                <a:extLst>
                  <a:ext uri="{FF2B5EF4-FFF2-40B4-BE49-F238E27FC236}">
                    <a16:creationId xmlns:a16="http://schemas.microsoft.com/office/drawing/2014/main" id="{F5AA6482-AB83-7C4C-B55A-9D8CA093B594}"/>
                  </a:ext>
                </a:extLst>
              </p:cNvPr>
              <p:cNvSpPr/>
              <p:nvPr/>
            </p:nvSpPr>
            <p:spPr bwMode="auto">
              <a:xfrm rot="10800000">
                <a:off x="2821858" y="1858295"/>
                <a:ext cx="324465" cy="462118"/>
              </a:xfrm>
              <a:prstGeom prst="foldedCorner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3" name="Folded Corner 52">
                <a:extLst>
                  <a:ext uri="{FF2B5EF4-FFF2-40B4-BE49-F238E27FC236}">
                    <a16:creationId xmlns:a16="http://schemas.microsoft.com/office/drawing/2014/main" id="{2C38F6A1-43D0-944E-B1EB-F70ECDFC2AE6}"/>
                  </a:ext>
                </a:extLst>
              </p:cNvPr>
              <p:cNvSpPr/>
              <p:nvPr/>
            </p:nvSpPr>
            <p:spPr bwMode="auto">
              <a:xfrm rot="10800000">
                <a:off x="2974258" y="2010695"/>
                <a:ext cx="324465" cy="462118"/>
              </a:xfrm>
              <a:prstGeom prst="foldedCorner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4" name="Folded Corner 53">
                <a:extLst>
                  <a:ext uri="{FF2B5EF4-FFF2-40B4-BE49-F238E27FC236}">
                    <a16:creationId xmlns:a16="http://schemas.microsoft.com/office/drawing/2014/main" id="{A1E60B49-4615-1C41-ABE9-30CD2C845DC2}"/>
                  </a:ext>
                </a:extLst>
              </p:cNvPr>
              <p:cNvSpPr/>
              <p:nvPr/>
            </p:nvSpPr>
            <p:spPr bwMode="auto">
              <a:xfrm rot="10800000">
                <a:off x="3126658" y="2163095"/>
                <a:ext cx="324465" cy="462118"/>
              </a:xfrm>
              <a:prstGeom prst="foldedCorner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5" name="Folded Corner 54">
                <a:extLst>
                  <a:ext uri="{FF2B5EF4-FFF2-40B4-BE49-F238E27FC236}">
                    <a16:creationId xmlns:a16="http://schemas.microsoft.com/office/drawing/2014/main" id="{EAEF2F61-519F-324E-A6B9-9922BE1D3B3E}"/>
                  </a:ext>
                </a:extLst>
              </p:cNvPr>
              <p:cNvSpPr/>
              <p:nvPr/>
            </p:nvSpPr>
            <p:spPr bwMode="auto">
              <a:xfrm rot="10800000">
                <a:off x="3279058" y="2315495"/>
                <a:ext cx="324465" cy="462118"/>
              </a:xfrm>
              <a:prstGeom prst="foldedCorner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Folded Corner 55">
                <a:extLst>
                  <a:ext uri="{FF2B5EF4-FFF2-40B4-BE49-F238E27FC236}">
                    <a16:creationId xmlns:a16="http://schemas.microsoft.com/office/drawing/2014/main" id="{313A2D9F-E3E1-1E48-BCD4-962F383261C6}"/>
                  </a:ext>
                </a:extLst>
              </p:cNvPr>
              <p:cNvSpPr/>
              <p:nvPr/>
            </p:nvSpPr>
            <p:spPr bwMode="auto">
              <a:xfrm rot="10800000">
                <a:off x="3431458" y="2467895"/>
                <a:ext cx="324465" cy="462118"/>
              </a:xfrm>
              <a:prstGeom prst="foldedCorner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Folded Corner 56">
                <a:extLst>
                  <a:ext uri="{FF2B5EF4-FFF2-40B4-BE49-F238E27FC236}">
                    <a16:creationId xmlns:a16="http://schemas.microsoft.com/office/drawing/2014/main" id="{27FC77EC-3EAB-9E49-A468-B41F50DF4415}"/>
                  </a:ext>
                </a:extLst>
              </p:cNvPr>
              <p:cNvSpPr/>
              <p:nvPr/>
            </p:nvSpPr>
            <p:spPr bwMode="auto">
              <a:xfrm rot="10800000">
                <a:off x="3583858" y="2620295"/>
                <a:ext cx="324465" cy="462118"/>
              </a:xfrm>
              <a:prstGeom prst="foldedCorner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8" name="Folded Corner 57">
                <a:extLst>
                  <a:ext uri="{FF2B5EF4-FFF2-40B4-BE49-F238E27FC236}">
                    <a16:creationId xmlns:a16="http://schemas.microsoft.com/office/drawing/2014/main" id="{9C7ACEC0-75AE-4841-90BF-9BDFF7271A85}"/>
                  </a:ext>
                </a:extLst>
              </p:cNvPr>
              <p:cNvSpPr/>
              <p:nvPr/>
            </p:nvSpPr>
            <p:spPr bwMode="auto">
              <a:xfrm rot="10800000">
                <a:off x="3736258" y="2772695"/>
                <a:ext cx="324465" cy="462118"/>
              </a:xfrm>
              <a:prstGeom prst="foldedCorner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207C64D-6E1F-E143-9D9F-8996C56DB735}"/>
                </a:ext>
              </a:extLst>
            </p:cNvPr>
            <p:cNvGrpSpPr/>
            <p:nvPr/>
          </p:nvGrpSpPr>
          <p:grpSpPr>
            <a:xfrm>
              <a:off x="1696066" y="1401095"/>
              <a:ext cx="1543665" cy="1681318"/>
              <a:chOff x="2517058" y="1553495"/>
              <a:chExt cx="1543665" cy="1681318"/>
            </a:xfrm>
          </p:grpSpPr>
          <p:sp>
            <p:nvSpPr>
              <p:cNvPr id="60" name="Folded Corner 59">
                <a:extLst>
                  <a:ext uri="{FF2B5EF4-FFF2-40B4-BE49-F238E27FC236}">
                    <a16:creationId xmlns:a16="http://schemas.microsoft.com/office/drawing/2014/main" id="{C6F34E2B-4E46-A240-A408-29DE3AFA1491}"/>
                  </a:ext>
                </a:extLst>
              </p:cNvPr>
              <p:cNvSpPr/>
              <p:nvPr/>
            </p:nvSpPr>
            <p:spPr bwMode="auto">
              <a:xfrm rot="10800000">
                <a:off x="2517058" y="1553495"/>
                <a:ext cx="324465" cy="462118"/>
              </a:xfrm>
              <a:prstGeom prst="foldedCorner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1" name="Folded Corner 60">
                <a:extLst>
                  <a:ext uri="{FF2B5EF4-FFF2-40B4-BE49-F238E27FC236}">
                    <a16:creationId xmlns:a16="http://schemas.microsoft.com/office/drawing/2014/main" id="{8F7EB3F0-B04F-6843-9FC5-99E3A1CE1DFE}"/>
                  </a:ext>
                </a:extLst>
              </p:cNvPr>
              <p:cNvSpPr/>
              <p:nvPr/>
            </p:nvSpPr>
            <p:spPr bwMode="auto">
              <a:xfrm rot="10800000">
                <a:off x="2669458" y="1705895"/>
                <a:ext cx="324465" cy="462118"/>
              </a:xfrm>
              <a:prstGeom prst="foldedCorner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2" name="Folded Corner 61">
                <a:extLst>
                  <a:ext uri="{FF2B5EF4-FFF2-40B4-BE49-F238E27FC236}">
                    <a16:creationId xmlns:a16="http://schemas.microsoft.com/office/drawing/2014/main" id="{BA624A1D-9E00-214D-ABA2-5A134C42965A}"/>
                  </a:ext>
                </a:extLst>
              </p:cNvPr>
              <p:cNvSpPr/>
              <p:nvPr/>
            </p:nvSpPr>
            <p:spPr bwMode="auto">
              <a:xfrm rot="10800000">
                <a:off x="2821858" y="1858295"/>
                <a:ext cx="324465" cy="462118"/>
              </a:xfrm>
              <a:prstGeom prst="foldedCorner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3" name="Folded Corner 62">
                <a:extLst>
                  <a:ext uri="{FF2B5EF4-FFF2-40B4-BE49-F238E27FC236}">
                    <a16:creationId xmlns:a16="http://schemas.microsoft.com/office/drawing/2014/main" id="{2596A0A0-8455-774C-A0FE-9A2DC2A580D3}"/>
                  </a:ext>
                </a:extLst>
              </p:cNvPr>
              <p:cNvSpPr/>
              <p:nvPr/>
            </p:nvSpPr>
            <p:spPr bwMode="auto">
              <a:xfrm rot="10800000">
                <a:off x="2974258" y="2010695"/>
                <a:ext cx="324465" cy="462118"/>
              </a:xfrm>
              <a:prstGeom prst="foldedCorner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4" name="Folded Corner 63">
                <a:extLst>
                  <a:ext uri="{FF2B5EF4-FFF2-40B4-BE49-F238E27FC236}">
                    <a16:creationId xmlns:a16="http://schemas.microsoft.com/office/drawing/2014/main" id="{65E6B18A-9536-1845-917A-02A4452FB4B0}"/>
                  </a:ext>
                </a:extLst>
              </p:cNvPr>
              <p:cNvSpPr/>
              <p:nvPr/>
            </p:nvSpPr>
            <p:spPr bwMode="auto">
              <a:xfrm rot="10800000">
                <a:off x="3126658" y="2163095"/>
                <a:ext cx="324465" cy="462118"/>
              </a:xfrm>
              <a:prstGeom prst="foldedCorner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5" name="Folded Corner 64">
                <a:extLst>
                  <a:ext uri="{FF2B5EF4-FFF2-40B4-BE49-F238E27FC236}">
                    <a16:creationId xmlns:a16="http://schemas.microsoft.com/office/drawing/2014/main" id="{0F9D31E4-16B5-1E4C-A1CE-0AB20139B21D}"/>
                  </a:ext>
                </a:extLst>
              </p:cNvPr>
              <p:cNvSpPr/>
              <p:nvPr/>
            </p:nvSpPr>
            <p:spPr bwMode="auto">
              <a:xfrm rot="10800000">
                <a:off x="3279058" y="2315495"/>
                <a:ext cx="324465" cy="462118"/>
              </a:xfrm>
              <a:prstGeom prst="foldedCorner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6" name="Folded Corner 65">
                <a:extLst>
                  <a:ext uri="{FF2B5EF4-FFF2-40B4-BE49-F238E27FC236}">
                    <a16:creationId xmlns:a16="http://schemas.microsoft.com/office/drawing/2014/main" id="{68CC2EC0-109E-4248-8BA9-227BB03E2954}"/>
                  </a:ext>
                </a:extLst>
              </p:cNvPr>
              <p:cNvSpPr/>
              <p:nvPr/>
            </p:nvSpPr>
            <p:spPr bwMode="auto">
              <a:xfrm rot="10800000">
                <a:off x="3431458" y="2467895"/>
                <a:ext cx="324465" cy="462118"/>
              </a:xfrm>
              <a:prstGeom prst="foldedCorner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Folded Corner 66">
                <a:extLst>
                  <a:ext uri="{FF2B5EF4-FFF2-40B4-BE49-F238E27FC236}">
                    <a16:creationId xmlns:a16="http://schemas.microsoft.com/office/drawing/2014/main" id="{3E8898EE-2ADB-7641-A557-77478F5DF13A}"/>
                  </a:ext>
                </a:extLst>
              </p:cNvPr>
              <p:cNvSpPr/>
              <p:nvPr/>
            </p:nvSpPr>
            <p:spPr bwMode="auto">
              <a:xfrm rot="10800000">
                <a:off x="3583858" y="2620295"/>
                <a:ext cx="324465" cy="462118"/>
              </a:xfrm>
              <a:prstGeom prst="foldedCorner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Folded Corner 67">
                <a:extLst>
                  <a:ext uri="{FF2B5EF4-FFF2-40B4-BE49-F238E27FC236}">
                    <a16:creationId xmlns:a16="http://schemas.microsoft.com/office/drawing/2014/main" id="{EF285171-BCC9-A44A-B834-CD6EB229745F}"/>
                  </a:ext>
                </a:extLst>
              </p:cNvPr>
              <p:cNvSpPr/>
              <p:nvPr/>
            </p:nvSpPr>
            <p:spPr bwMode="auto">
              <a:xfrm rot="10800000">
                <a:off x="3736258" y="2772695"/>
                <a:ext cx="324465" cy="462118"/>
              </a:xfrm>
              <a:prstGeom prst="foldedCorner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69" name="Right Arrow 68">
            <a:extLst>
              <a:ext uri="{FF2B5EF4-FFF2-40B4-BE49-F238E27FC236}">
                <a16:creationId xmlns:a16="http://schemas.microsoft.com/office/drawing/2014/main" id="{E93F6CFA-02A9-394C-90C7-51770921DDA8}"/>
              </a:ext>
            </a:extLst>
          </p:cNvPr>
          <p:cNvSpPr/>
          <p:nvPr/>
        </p:nvSpPr>
        <p:spPr bwMode="auto">
          <a:xfrm>
            <a:off x="3538690" y="1819386"/>
            <a:ext cx="835523" cy="422677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109807C-947E-5C48-AB99-DBE1C18139C9}"/>
              </a:ext>
            </a:extLst>
          </p:cNvPr>
          <p:cNvSpPr txBox="1"/>
          <p:nvPr/>
        </p:nvSpPr>
        <p:spPr>
          <a:xfrm>
            <a:off x="1527808" y="2743378"/>
            <a:ext cx="2719910" cy="7384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Recipe per</a:t>
            </a:r>
            <a:br>
              <a:rPr lang="en-US" sz="1400" b="1" dirty="0"/>
            </a:br>
            <a:r>
              <a:rPr lang="en-US" sz="1400" b="1" dirty="0"/>
              <a:t>package configuration</a:t>
            </a:r>
            <a:br>
              <a:rPr lang="en-US" sz="1400" dirty="0"/>
            </a:br>
            <a:r>
              <a:rPr lang="en-US" sz="1400" dirty="0"/>
              <a:t>(need rewrites for new systems)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4C29B9F5-043F-384D-A4B2-A231DD59B66F}"/>
              </a:ext>
            </a:extLst>
          </p:cNvPr>
          <p:cNvGrpSpPr/>
          <p:nvPr/>
        </p:nvGrpSpPr>
        <p:grpSpPr>
          <a:xfrm>
            <a:off x="6866041" y="1406542"/>
            <a:ext cx="1577667" cy="1105276"/>
            <a:chOff x="7782232" y="1455174"/>
            <a:chExt cx="2561304" cy="1794388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4682115-808B-E64C-86E0-4F7EF3CD8C6C}"/>
                </a:ext>
              </a:extLst>
            </p:cNvPr>
            <p:cNvGrpSpPr/>
            <p:nvPr/>
          </p:nvGrpSpPr>
          <p:grpSpPr>
            <a:xfrm>
              <a:off x="8583561" y="1455174"/>
              <a:ext cx="1759975" cy="1759975"/>
              <a:chOff x="8209935" y="2251587"/>
              <a:chExt cx="1759975" cy="1759975"/>
            </a:xfrm>
          </p:grpSpPr>
          <p:sp>
            <p:nvSpPr>
              <p:cNvPr id="75" name="Cube 74">
                <a:extLst>
                  <a:ext uri="{FF2B5EF4-FFF2-40B4-BE49-F238E27FC236}">
                    <a16:creationId xmlns:a16="http://schemas.microsoft.com/office/drawing/2014/main" id="{1E48CDD8-E269-9241-8125-603B6ADE8BA8}"/>
                  </a:ext>
                </a:extLst>
              </p:cNvPr>
              <p:cNvSpPr/>
              <p:nvPr/>
            </p:nvSpPr>
            <p:spPr bwMode="auto">
              <a:xfrm>
                <a:off x="8209935" y="2251587"/>
                <a:ext cx="235975" cy="235975"/>
              </a:xfrm>
              <a:prstGeom prst="cube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6" name="Cube 75">
                <a:extLst>
                  <a:ext uri="{FF2B5EF4-FFF2-40B4-BE49-F238E27FC236}">
                    <a16:creationId xmlns:a16="http://schemas.microsoft.com/office/drawing/2014/main" id="{D1187E36-49B2-034D-B8D6-C7131C86B135}"/>
                  </a:ext>
                </a:extLst>
              </p:cNvPr>
              <p:cNvSpPr/>
              <p:nvPr/>
            </p:nvSpPr>
            <p:spPr bwMode="auto">
              <a:xfrm>
                <a:off x="8362335" y="2403987"/>
                <a:ext cx="235975" cy="235975"/>
              </a:xfrm>
              <a:prstGeom prst="cube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7" name="Cube 76">
                <a:extLst>
                  <a:ext uri="{FF2B5EF4-FFF2-40B4-BE49-F238E27FC236}">
                    <a16:creationId xmlns:a16="http://schemas.microsoft.com/office/drawing/2014/main" id="{EF8AF150-9C6F-B341-B80B-A3D1C4595BE4}"/>
                  </a:ext>
                </a:extLst>
              </p:cNvPr>
              <p:cNvSpPr/>
              <p:nvPr/>
            </p:nvSpPr>
            <p:spPr bwMode="auto">
              <a:xfrm>
                <a:off x="8514735" y="2556387"/>
                <a:ext cx="235975" cy="235975"/>
              </a:xfrm>
              <a:prstGeom prst="cube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8" name="Cube 77">
                <a:extLst>
                  <a:ext uri="{FF2B5EF4-FFF2-40B4-BE49-F238E27FC236}">
                    <a16:creationId xmlns:a16="http://schemas.microsoft.com/office/drawing/2014/main" id="{F1053EC8-2049-C84B-B8F7-B6031D3116C0}"/>
                  </a:ext>
                </a:extLst>
              </p:cNvPr>
              <p:cNvSpPr/>
              <p:nvPr/>
            </p:nvSpPr>
            <p:spPr bwMode="auto">
              <a:xfrm>
                <a:off x="8667135" y="2708787"/>
                <a:ext cx="235975" cy="235975"/>
              </a:xfrm>
              <a:prstGeom prst="cube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9" name="Cube 78">
                <a:extLst>
                  <a:ext uri="{FF2B5EF4-FFF2-40B4-BE49-F238E27FC236}">
                    <a16:creationId xmlns:a16="http://schemas.microsoft.com/office/drawing/2014/main" id="{512C63EE-B9C5-AC4D-8640-2528035EECC7}"/>
                  </a:ext>
                </a:extLst>
              </p:cNvPr>
              <p:cNvSpPr/>
              <p:nvPr/>
            </p:nvSpPr>
            <p:spPr bwMode="auto">
              <a:xfrm>
                <a:off x="8819535" y="2861187"/>
                <a:ext cx="235975" cy="235975"/>
              </a:xfrm>
              <a:prstGeom prst="cube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0" name="Cube 79">
                <a:extLst>
                  <a:ext uri="{FF2B5EF4-FFF2-40B4-BE49-F238E27FC236}">
                    <a16:creationId xmlns:a16="http://schemas.microsoft.com/office/drawing/2014/main" id="{C984B44B-4274-974E-80C9-127379D08757}"/>
                  </a:ext>
                </a:extLst>
              </p:cNvPr>
              <p:cNvSpPr/>
              <p:nvPr/>
            </p:nvSpPr>
            <p:spPr bwMode="auto">
              <a:xfrm>
                <a:off x="8971935" y="3013587"/>
                <a:ext cx="235975" cy="235975"/>
              </a:xfrm>
              <a:prstGeom prst="cube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1" name="Cube 80">
                <a:extLst>
                  <a:ext uri="{FF2B5EF4-FFF2-40B4-BE49-F238E27FC236}">
                    <a16:creationId xmlns:a16="http://schemas.microsoft.com/office/drawing/2014/main" id="{CF2199A3-EA4A-324D-8D0A-DF0DFDBBB0D1}"/>
                  </a:ext>
                </a:extLst>
              </p:cNvPr>
              <p:cNvSpPr/>
              <p:nvPr/>
            </p:nvSpPr>
            <p:spPr bwMode="auto">
              <a:xfrm>
                <a:off x="9124335" y="3165987"/>
                <a:ext cx="235975" cy="235975"/>
              </a:xfrm>
              <a:prstGeom prst="cube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2" name="Cube 81">
                <a:extLst>
                  <a:ext uri="{FF2B5EF4-FFF2-40B4-BE49-F238E27FC236}">
                    <a16:creationId xmlns:a16="http://schemas.microsoft.com/office/drawing/2014/main" id="{A5736ACF-F216-DE4B-B575-CB452E347578}"/>
                  </a:ext>
                </a:extLst>
              </p:cNvPr>
              <p:cNvSpPr/>
              <p:nvPr/>
            </p:nvSpPr>
            <p:spPr bwMode="auto">
              <a:xfrm>
                <a:off x="9276735" y="3318387"/>
                <a:ext cx="235975" cy="235975"/>
              </a:xfrm>
              <a:prstGeom prst="cube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3" name="Cube 82">
                <a:extLst>
                  <a:ext uri="{FF2B5EF4-FFF2-40B4-BE49-F238E27FC236}">
                    <a16:creationId xmlns:a16="http://schemas.microsoft.com/office/drawing/2014/main" id="{DE0B6549-935D-4049-8F29-0029C780B27C}"/>
                  </a:ext>
                </a:extLst>
              </p:cNvPr>
              <p:cNvSpPr/>
              <p:nvPr/>
            </p:nvSpPr>
            <p:spPr bwMode="auto">
              <a:xfrm>
                <a:off x="9429135" y="3470787"/>
                <a:ext cx="235975" cy="235975"/>
              </a:xfrm>
              <a:prstGeom prst="cube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4" name="Cube 83">
                <a:extLst>
                  <a:ext uri="{FF2B5EF4-FFF2-40B4-BE49-F238E27FC236}">
                    <a16:creationId xmlns:a16="http://schemas.microsoft.com/office/drawing/2014/main" id="{D83852BD-96EE-D94F-B993-9A7C681B331E}"/>
                  </a:ext>
                </a:extLst>
              </p:cNvPr>
              <p:cNvSpPr/>
              <p:nvPr/>
            </p:nvSpPr>
            <p:spPr bwMode="auto">
              <a:xfrm>
                <a:off x="9581535" y="3623187"/>
                <a:ext cx="235975" cy="235975"/>
              </a:xfrm>
              <a:prstGeom prst="cube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5" name="Cube 84">
                <a:extLst>
                  <a:ext uri="{FF2B5EF4-FFF2-40B4-BE49-F238E27FC236}">
                    <a16:creationId xmlns:a16="http://schemas.microsoft.com/office/drawing/2014/main" id="{AD4FA799-6022-4E4C-9D61-2D37B5F76863}"/>
                  </a:ext>
                </a:extLst>
              </p:cNvPr>
              <p:cNvSpPr/>
              <p:nvPr/>
            </p:nvSpPr>
            <p:spPr bwMode="auto">
              <a:xfrm>
                <a:off x="9733935" y="3775587"/>
                <a:ext cx="235975" cy="235975"/>
              </a:xfrm>
              <a:prstGeom prst="cube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BD255FB8-D78B-094F-A096-1505D4D2482B}"/>
                </a:ext>
              </a:extLst>
            </p:cNvPr>
            <p:cNvGrpSpPr/>
            <p:nvPr/>
          </p:nvGrpSpPr>
          <p:grpSpPr>
            <a:xfrm>
              <a:off x="8175523" y="1469922"/>
              <a:ext cx="1759975" cy="1759975"/>
              <a:chOff x="8209935" y="2251587"/>
              <a:chExt cx="1759975" cy="1759975"/>
            </a:xfrm>
          </p:grpSpPr>
          <p:sp>
            <p:nvSpPr>
              <p:cNvPr id="88" name="Cube 87">
                <a:extLst>
                  <a:ext uri="{FF2B5EF4-FFF2-40B4-BE49-F238E27FC236}">
                    <a16:creationId xmlns:a16="http://schemas.microsoft.com/office/drawing/2014/main" id="{5336BF8D-4CF2-5B4E-ADC2-E2EA9F5C8E37}"/>
                  </a:ext>
                </a:extLst>
              </p:cNvPr>
              <p:cNvSpPr/>
              <p:nvPr/>
            </p:nvSpPr>
            <p:spPr bwMode="auto">
              <a:xfrm>
                <a:off x="8209935" y="2251587"/>
                <a:ext cx="235975" cy="235975"/>
              </a:xfrm>
              <a:prstGeom prst="cube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9" name="Cube 88">
                <a:extLst>
                  <a:ext uri="{FF2B5EF4-FFF2-40B4-BE49-F238E27FC236}">
                    <a16:creationId xmlns:a16="http://schemas.microsoft.com/office/drawing/2014/main" id="{31C74113-3560-5E45-8814-0B73BA32944B}"/>
                  </a:ext>
                </a:extLst>
              </p:cNvPr>
              <p:cNvSpPr/>
              <p:nvPr/>
            </p:nvSpPr>
            <p:spPr bwMode="auto">
              <a:xfrm>
                <a:off x="8362335" y="2403987"/>
                <a:ext cx="235975" cy="235975"/>
              </a:xfrm>
              <a:prstGeom prst="cube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0" name="Cube 89">
                <a:extLst>
                  <a:ext uri="{FF2B5EF4-FFF2-40B4-BE49-F238E27FC236}">
                    <a16:creationId xmlns:a16="http://schemas.microsoft.com/office/drawing/2014/main" id="{AA6E9932-F6AF-5F40-9584-EDE7DE5657F6}"/>
                  </a:ext>
                </a:extLst>
              </p:cNvPr>
              <p:cNvSpPr/>
              <p:nvPr/>
            </p:nvSpPr>
            <p:spPr bwMode="auto">
              <a:xfrm>
                <a:off x="8514735" y="2556387"/>
                <a:ext cx="235975" cy="235975"/>
              </a:xfrm>
              <a:prstGeom prst="cube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1" name="Cube 90">
                <a:extLst>
                  <a:ext uri="{FF2B5EF4-FFF2-40B4-BE49-F238E27FC236}">
                    <a16:creationId xmlns:a16="http://schemas.microsoft.com/office/drawing/2014/main" id="{C204B341-746F-824F-8D66-C5D5FF379889}"/>
                  </a:ext>
                </a:extLst>
              </p:cNvPr>
              <p:cNvSpPr/>
              <p:nvPr/>
            </p:nvSpPr>
            <p:spPr bwMode="auto">
              <a:xfrm>
                <a:off x="8667135" y="2708787"/>
                <a:ext cx="235975" cy="235975"/>
              </a:xfrm>
              <a:prstGeom prst="cube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2" name="Cube 91">
                <a:extLst>
                  <a:ext uri="{FF2B5EF4-FFF2-40B4-BE49-F238E27FC236}">
                    <a16:creationId xmlns:a16="http://schemas.microsoft.com/office/drawing/2014/main" id="{31D7A8E1-5FFB-6440-B1B8-B0F057C2D9BB}"/>
                  </a:ext>
                </a:extLst>
              </p:cNvPr>
              <p:cNvSpPr/>
              <p:nvPr/>
            </p:nvSpPr>
            <p:spPr bwMode="auto">
              <a:xfrm>
                <a:off x="8819535" y="2861187"/>
                <a:ext cx="235975" cy="235975"/>
              </a:xfrm>
              <a:prstGeom prst="cube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3" name="Cube 92">
                <a:extLst>
                  <a:ext uri="{FF2B5EF4-FFF2-40B4-BE49-F238E27FC236}">
                    <a16:creationId xmlns:a16="http://schemas.microsoft.com/office/drawing/2014/main" id="{F970E24A-0D8A-3747-B1CB-075423E8ACC0}"/>
                  </a:ext>
                </a:extLst>
              </p:cNvPr>
              <p:cNvSpPr/>
              <p:nvPr/>
            </p:nvSpPr>
            <p:spPr bwMode="auto">
              <a:xfrm>
                <a:off x="8971935" y="3013587"/>
                <a:ext cx="235975" cy="235975"/>
              </a:xfrm>
              <a:prstGeom prst="cube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4" name="Cube 93">
                <a:extLst>
                  <a:ext uri="{FF2B5EF4-FFF2-40B4-BE49-F238E27FC236}">
                    <a16:creationId xmlns:a16="http://schemas.microsoft.com/office/drawing/2014/main" id="{10E86767-AC3F-C04C-ADDE-EE96D2D5D3F9}"/>
                  </a:ext>
                </a:extLst>
              </p:cNvPr>
              <p:cNvSpPr/>
              <p:nvPr/>
            </p:nvSpPr>
            <p:spPr bwMode="auto">
              <a:xfrm>
                <a:off x="9124335" y="3165987"/>
                <a:ext cx="235975" cy="235975"/>
              </a:xfrm>
              <a:prstGeom prst="cube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5" name="Cube 94">
                <a:extLst>
                  <a:ext uri="{FF2B5EF4-FFF2-40B4-BE49-F238E27FC236}">
                    <a16:creationId xmlns:a16="http://schemas.microsoft.com/office/drawing/2014/main" id="{501584F9-DCA9-3D4A-B9E7-4FE8AAE1576B}"/>
                  </a:ext>
                </a:extLst>
              </p:cNvPr>
              <p:cNvSpPr/>
              <p:nvPr/>
            </p:nvSpPr>
            <p:spPr bwMode="auto">
              <a:xfrm>
                <a:off x="9276735" y="3318387"/>
                <a:ext cx="235975" cy="235975"/>
              </a:xfrm>
              <a:prstGeom prst="cube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6" name="Cube 95">
                <a:extLst>
                  <a:ext uri="{FF2B5EF4-FFF2-40B4-BE49-F238E27FC236}">
                    <a16:creationId xmlns:a16="http://schemas.microsoft.com/office/drawing/2014/main" id="{C33583A3-D1D2-B742-834A-4D8FD7991DAD}"/>
                  </a:ext>
                </a:extLst>
              </p:cNvPr>
              <p:cNvSpPr/>
              <p:nvPr/>
            </p:nvSpPr>
            <p:spPr bwMode="auto">
              <a:xfrm>
                <a:off x="9429135" y="3470787"/>
                <a:ext cx="235975" cy="235975"/>
              </a:xfrm>
              <a:prstGeom prst="cube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7" name="Cube 96">
                <a:extLst>
                  <a:ext uri="{FF2B5EF4-FFF2-40B4-BE49-F238E27FC236}">
                    <a16:creationId xmlns:a16="http://schemas.microsoft.com/office/drawing/2014/main" id="{C3D299D5-6F34-1147-8FF9-6E344132D20B}"/>
                  </a:ext>
                </a:extLst>
              </p:cNvPr>
              <p:cNvSpPr/>
              <p:nvPr/>
            </p:nvSpPr>
            <p:spPr bwMode="auto">
              <a:xfrm>
                <a:off x="9581535" y="3623187"/>
                <a:ext cx="235975" cy="235975"/>
              </a:xfrm>
              <a:prstGeom prst="cube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8" name="Cube 97">
                <a:extLst>
                  <a:ext uri="{FF2B5EF4-FFF2-40B4-BE49-F238E27FC236}">
                    <a16:creationId xmlns:a16="http://schemas.microsoft.com/office/drawing/2014/main" id="{A56B4BA8-4D8F-6B48-9125-5EA15EFED399}"/>
                  </a:ext>
                </a:extLst>
              </p:cNvPr>
              <p:cNvSpPr/>
              <p:nvPr/>
            </p:nvSpPr>
            <p:spPr bwMode="auto">
              <a:xfrm>
                <a:off x="9733935" y="3775587"/>
                <a:ext cx="235975" cy="235975"/>
              </a:xfrm>
              <a:prstGeom prst="cube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39B0A418-E35E-6946-BFD2-B772ABA23D41}"/>
                </a:ext>
              </a:extLst>
            </p:cNvPr>
            <p:cNvGrpSpPr/>
            <p:nvPr/>
          </p:nvGrpSpPr>
          <p:grpSpPr>
            <a:xfrm>
              <a:off x="7782232" y="1489587"/>
              <a:ext cx="1759975" cy="1759975"/>
              <a:chOff x="8209935" y="2251587"/>
              <a:chExt cx="1759975" cy="1759975"/>
            </a:xfrm>
          </p:grpSpPr>
          <p:sp>
            <p:nvSpPr>
              <p:cNvPr id="100" name="Cube 99">
                <a:extLst>
                  <a:ext uri="{FF2B5EF4-FFF2-40B4-BE49-F238E27FC236}">
                    <a16:creationId xmlns:a16="http://schemas.microsoft.com/office/drawing/2014/main" id="{A969FAFA-2FEB-7D48-9BCD-173ECC277058}"/>
                  </a:ext>
                </a:extLst>
              </p:cNvPr>
              <p:cNvSpPr/>
              <p:nvPr/>
            </p:nvSpPr>
            <p:spPr bwMode="auto">
              <a:xfrm>
                <a:off x="8209935" y="2251587"/>
                <a:ext cx="235975" cy="235975"/>
              </a:xfrm>
              <a:prstGeom prst="cube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1" name="Cube 100">
                <a:extLst>
                  <a:ext uri="{FF2B5EF4-FFF2-40B4-BE49-F238E27FC236}">
                    <a16:creationId xmlns:a16="http://schemas.microsoft.com/office/drawing/2014/main" id="{F833A427-CB67-4C49-9CF7-FDD1BA4C1833}"/>
                  </a:ext>
                </a:extLst>
              </p:cNvPr>
              <p:cNvSpPr/>
              <p:nvPr/>
            </p:nvSpPr>
            <p:spPr bwMode="auto">
              <a:xfrm>
                <a:off x="8362335" y="2403987"/>
                <a:ext cx="235975" cy="235975"/>
              </a:xfrm>
              <a:prstGeom prst="cube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2" name="Cube 101">
                <a:extLst>
                  <a:ext uri="{FF2B5EF4-FFF2-40B4-BE49-F238E27FC236}">
                    <a16:creationId xmlns:a16="http://schemas.microsoft.com/office/drawing/2014/main" id="{37C2D01F-B103-B241-B5C8-9734D93753FA}"/>
                  </a:ext>
                </a:extLst>
              </p:cNvPr>
              <p:cNvSpPr/>
              <p:nvPr/>
            </p:nvSpPr>
            <p:spPr bwMode="auto">
              <a:xfrm>
                <a:off x="8514735" y="2556387"/>
                <a:ext cx="235975" cy="235975"/>
              </a:xfrm>
              <a:prstGeom prst="cube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3" name="Cube 102">
                <a:extLst>
                  <a:ext uri="{FF2B5EF4-FFF2-40B4-BE49-F238E27FC236}">
                    <a16:creationId xmlns:a16="http://schemas.microsoft.com/office/drawing/2014/main" id="{7AAB3790-8421-CB40-98BF-89720DFD35ED}"/>
                  </a:ext>
                </a:extLst>
              </p:cNvPr>
              <p:cNvSpPr/>
              <p:nvPr/>
            </p:nvSpPr>
            <p:spPr bwMode="auto">
              <a:xfrm>
                <a:off x="8667135" y="2708787"/>
                <a:ext cx="235975" cy="235975"/>
              </a:xfrm>
              <a:prstGeom prst="cube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4" name="Cube 103">
                <a:extLst>
                  <a:ext uri="{FF2B5EF4-FFF2-40B4-BE49-F238E27FC236}">
                    <a16:creationId xmlns:a16="http://schemas.microsoft.com/office/drawing/2014/main" id="{EAE65E64-CB36-4048-8763-A779DEE485CE}"/>
                  </a:ext>
                </a:extLst>
              </p:cNvPr>
              <p:cNvSpPr/>
              <p:nvPr/>
            </p:nvSpPr>
            <p:spPr bwMode="auto">
              <a:xfrm>
                <a:off x="8819535" y="2861187"/>
                <a:ext cx="235975" cy="235975"/>
              </a:xfrm>
              <a:prstGeom prst="cube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" name="Cube 104">
                <a:extLst>
                  <a:ext uri="{FF2B5EF4-FFF2-40B4-BE49-F238E27FC236}">
                    <a16:creationId xmlns:a16="http://schemas.microsoft.com/office/drawing/2014/main" id="{4EE29A0E-1619-794E-8C29-811DE4003B6F}"/>
                  </a:ext>
                </a:extLst>
              </p:cNvPr>
              <p:cNvSpPr/>
              <p:nvPr/>
            </p:nvSpPr>
            <p:spPr bwMode="auto">
              <a:xfrm>
                <a:off x="8971935" y="3013587"/>
                <a:ext cx="235975" cy="235975"/>
              </a:xfrm>
              <a:prstGeom prst="cube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" name="Cube 105">
                <a:extLst>
                  <a:ext uri="{FF2B5EF4-FFF2-40B4-BE49-F238E27FC236}">
                    <a16:creationId xmlns:a16="http://schemas.microsoft.com/office/drawing/2014/main" id="{CB534290-5278-994C-BFCC-4838FEF6F58A}"/>
                  </a:ext>
                </a:extLst>
              </p:cNvPr>
              <p:cNvSpPr/>
              <p:nvPr/>
            </p:nvSpPr>
            <p:spPr bwMode="auto">
              <a:xfrm>
                <a:off x="9124335" y="3165987"/>
                <a:ext cx="235975" cy="235975"/>
              </a:xfrm>
              <a:prstGeom prst="cube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7" name="Cube 106">
                <a:extLst>
                  <a:ext uri="{FF2B5EF4-FFF2-40B4-BE49-F238E27FC236}">
                    <a16:creationId xmlns:a16="http://schemas.microsoft.com/office/drawing/2014/main" id="{D977CE89-7598-4847-87B5-967B1698BE66}"/>
                  </a:ext>
                </a:extLst>
              </p:cNvPr>
              <p:cNvSpPr/>
              <p:nvPr/>
            </p:nvSpPr>
            <p:spPr bwMode="auto">
              <a:xfrm>
                <a:off x="9276735" y="3318387"/>
                <a:ext cx="235975" cy="235975"/>
              </a:xfrm>
              <a:prstGeom prst="cube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8" name="Cube 107">
                <a:extLst>
                  <a:ext uri="{FF2B5EF4-FFF2-40B4-BE49-F238E27FC236}">
                    <a16:creationId xmlns:a16="http://schemas.microsoft.com/office/drawing/2014/main" id="{E1118B16-C6F8-D94F-A611-21184F99A8AE}"/>
                  </a:ext>
                </a:extLst>
              </p:cNvPr>
              <p:cNvSpPr/>
              <p:nvPr/>
            </p:nvSpPr>
            <p:spPr bwMode="auto">
              <a:xfrm>
                <a:off x="9429135" y="3470787"/>
                <a:ext cx="235975" cy="235975"/>
              </a:xfrm>
              <a:prstGeom prst="cube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" name="Cube 108">
                <a:extLst>
                  <a:ext uri="{FF2B5EF4-FFF2-40B4-BE49-F238E27FC236}">
                    <a16:creationId xmlns:a16="http://schemas.microsoft.com/office/drawing/2014/main" id="{10F64B06-BF89-2B44-AB97-00334AA4268F}"/>
                  </a:ext>
                </a:extLst>
              </p:cNvPr>
              <p:cNvSpPr/>
              <p:nvPr/>
            </p:nvSpPr>
            <p:spPr bwMode="auto">
              <a:xfrm>
                <a:off x="9581535" y="3623187"/>
                <a:ext cx="235975" cy="235975"/>
              </a:xfrm>
              <a:prstGeom prst="cube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0" name="Cube 109">
                <a:extLst>
                  <a:ext uri="{FF2B5EF4-FFF2-40B4-BE49-F238E27FC236}">
                    <a16:creationId xmlns:a16="http://schemas.microsoft.com/office/drawing/2014/main" id="{FA74C7D5-ADB2-5943-9CCA-8273F97C082D}"/>
                  </a:ext>
                </a:extLst>
              </p:cNvPr>
              <p:cNvSpPr/>
              <p:nvPr/>
            </p:nvSpPr>
            <p:spPr bwMode="auto">
              <a:xfrm>
                <a:off x="9733935" y="3775587"/>
                <a:ext cx="235975" cy="235975"/>
              </a:xfrm>
              <a:prstGeom prst="cube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F2855E8C-BE3E-1F4C-9E6F-AE22426910A0}"/>
              </a:ext>
            </a:extLst>
          </p:cNvPr>
          <p:cNvSpPr txBox="1"/>
          <p:nvPr/>
        </p:nvSpPr>
        <p:spPr>
          <a:xfrm>
            <a:off x="6640072" y="2602816"/>
            <a:ext cx="2505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Portable (unoptimized)</a:t>
            </a:r>
            <a:br>
              <a:rPr lang="en-US" dirty="0"/>
            </a:br>
            <a:r>
              <a:rPr lang="en-US" dirty="0"/>
              <a:t>x86_64 binaries</a:t>
            </a:r>
          </a:p>
        </p:txBody>
      </p:sp>
      <p:sp>
        <p:nvSpPr>
          <p:cNvPr id="114" name="Right Arrow 113">
            <a:extLst>
              <a:ext uri="{FF2B5EF4-FFF2-40B4-BE49-F238E27FC236}">
                <a16:creationId xmlns:a16="http://schemas.microsoft.com/office/drawing/2014/main" id="{1F2009DF-0B01-0E4D-B505-1645A8BCB924}"/>
              </a:ext>
            </a:extLst>
          </p:cNvPr>
          <p:cNvSpPr/>
          <p:nvPr/>
        </p:nvSpPr>
        <p:spPr bwMode="auto">
          <a:xfrm>
            <a:off x="6040350" y="1789899"/>
            <a:ext cx="835523" cy="422677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C105CC4-F271-0D4C-87BB-648133359BBB}"/>
              </a:ext>
            </a:extLst>
          </p:cNvPr>
          <p:cNvCxnSpPr>
            <a:cxnSpLocks/>
          </p:cNvCxnSpPr>
          <p:nvPr/>
        </p:nvCxnSpPr>
        <p:spPr>
          <a:xfrm>
            <a:off x="-1" y="3549414"/>
            <a:ext cx="12188825" cy="0"/>
          </a:xfrm>
          <a:prstGeom prst="line">
            <a:avLst/>
          </a:prstGeom>
          <a:ln w="285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Right Arrow 154">
            <a:extLst>
              <a:ext uri="{FF2B5EF4-FFF2-40B4-BE49-F238E27FC236}">
                <a16:creationId xmlns:a16="http://schemas.microsoft.com/office/drawing/2014/main" id="{425E1FAE-56FF-1A4A-83DC-5D51C4CE5A79}"/>
              </a:ext>
            </a:extLst>
          </p:cNvPr>
          <p:cNvSpPr/>
          <p:nvPr/>
        </p:nvSpPr>
        <p:spPr bwMode="auto">
          <a:xfrm>
            <a:off x="8591155" y="1772697"/>
            <a:ext cx="835523" cy="422677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BA55549-F212-3C4F-8638-7A7790FD9E9A}"/>
              </a:ext>
            </a:extLst>
          </p:cNvPr>
          <p:cNvSpPr txBox="1"/>
          <p:nvPr/>
        </p:nvSpPr>
        <p:spPr>
          <a:xfrm>
            <a:off x="9447695" y="2497637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One software stack</a:t>
            </a:r>
            <a:br>
              <a:rPr lang="en-US" dirty="0"/>
            </a:br>
            <a:r>
              <a:rPr lang="en-US" dirty="0"/>
              <a:t>upgraded over time</a:t>
            </a:r>
          </a:p>
        </p:txBody>
      </p:sp>
      <p:pic>
        <p:nvPicPr>
          <p:cNvPr id="160" name="Graphic 159" descr="Priorities with solid fill">
            <a:extLst>
              <a:ext uri="{FF2B5EF4-FFF2-40B4-BE49-F238E27FC236}">
                <a16:creationId xmlns:a16="http://schemas.microsoft.com/office/drawing/2014/main" id="{459AB898-634A-9346-BEDB-A1E012044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54271" y="1413911"/>
            <a:ext cx="1066523" cy="1066523"/>
          </a:xfrm>
          <a:prstGeom prst="rect">
            <a:avLst/>
          </a:prstGeom>
        </p:spPr>
      </p:pic>
      <p:grpSp>
        <p:nvGrpSpPr>
          <p:cNvPr id="408" name="Group 407">
            <a:extLst>
              <a:ext uri="{FF2B5EF4-FFF2-40B4-BE49-F238E27FC236}">
                <a16:creationId xmlns:a16="http://schemas.microsoft.com/office/drawing/2014/main" id="{6166D8A6-9B34-B543-9C14-CFADE6798819}"/>
              </a:ext>
            </a:extLst>
          </p:cNvPr>
          <p:cNvGrpSpPr/>
          <p:nvPr/>
        </p:nvGrpSpPr>
        <p:grpSpPr>
          <a:xfrm>
            <a:off x="4483605" y="1477405"/>
            <a:ext cx="1345404" cy="1551555"/>
            <a:chOff x="4583097" y="1644044"/>
            <a:chExt cx="1345754" cy="155195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42A76B2-D20D-DB43-894F-E64468FC0875}"/>
                </a:ext>
              </a:extLst>
            </p:cNvPr>
            <p:cNvSpPr txBox="1"/>
            <p:nvPr/>
          </p:nvSpPr>
          <p:spPr>
            <a:xfrm>
              <a:off x="4805518" y="2888226"/>
              <a:ext cx="10711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Build farm</a:t>
              </a:r>
            </a:p>
          </p:txBody>
        </p:sp>
        <p:sp>
          <p:nvSpPr>
            <p:cNvPr id="119" name="Rounded Rectangle 118">
              <a:extLst>
                <a:ext uri="{FF2B5EF4-FFF2-40B4-BE49-F238E27FC236}">
                  <a16:creationId xmlns:a16="http://schemas.microsoft.com/office/drawing/2014/main" id="{9BEEE947-5892-0348-97C5-B70593A20141}"/>
                </a:ext>
              </a:extLst>
            </p:cNvPr>
            <p:cNvSpPr/>
            <p:nvPr/>
          </p:nvSpPr>
          <p:spPr bwMode="auto">
            <a:xfrm>
              <a:off x="4621160" y="1681316"/>
              <a:ext cx="1307691" cy="1022555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600" dirty="0">
                <a:solidFill>
                  <a:srgbClr val="000000"/>
                </a:solidFill>
              </a:endParaRPr>
            </a:p>
          </p:txBody>
        </p: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67DC0DE5-7976-D64D-8789-2434F6E9C816}"/>
                </a:ext>
              </a:extLst>
            </p:cNvPr>
            <p:cNvGrpSpPr/>
            <p:nvPr/>
          </p:nvGrpSpPr>
          <p:grpSpPr>
            <a:xfrm rot="17295463">
              <a:off x="4660602" y="1566539"/>
              <a:ext cx="1123813" cy="1278823"/>
              <a:chOff x="5638800" y="2971800"/>
              <a:chExt cx="997975" cy="1135628"/>
            </a:xfrm>
          </p:grpSpPr>
          <p:pic>
            <p:nvPicPr>
              <p:cNvPr id="168" name="Graphic 167" descr="Gears with solid fill">
                <a:extLst>
                  <a:ext uri="{FF2B5EF4-FFF2-40B4-BE49-F238E27FC236}">
                    <a16:creationId xmlns:a16="http://schemas.microsoft.com/office/drawing/2014/main" id="{4AFFDBDF-C239-CC47-929D-BE76A4760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70" name="Graphic 169" descr="Single gear with solid fill">
                <a:extLst>
                  <a:ext uri="{FF2B5EF4-FFF2-40B4-BE49-F238E27FC236}">
                    <a16:creationId xmlns:a16="http://schemas.microsoft.com/office/drawing/2014/main" id="{4E7799D3-BC25-8740-B3C7-6537AA8B87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041923" y="3512576"/>
                <a:ext cx="594852" cy="594852"/>
              </a:xfrm>
              <a:prstGeom prst="rect">
                <a:avLst/>
              </a:prstGeom>
            </p:spPr>
          </p:pic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5C88D22-59A2-6D43-8E43-76627F52DACB}"/>
              </a:ext>
            </a:extLst>
          </p:cNvPr>
          <p:cNvGrpSpPr/>
          <p:nvPr/>
        </p:nvGrpSpPr>
        <p:grpSpPr>
          <a:xfrm>
            <a:off x="115498" y="3620678"/>
            <a:ext cx="12055166" cy="2131553"/>
            <a:chOff x="115529" y="3620728"/>
            <a:chExt cx="12058306" cy="2132108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376129E1-E6FA-AF45-93A3-86D28DC6E107}"/>
                </a:ext>
              </a:extLst>
            </p:cNvPr>
            <p:cNvGrpSpPr/>
            <p:nvPr/>
          </p:nvGrpSpPr>
          <p:grpSpPr>
            <a:xfrm>
              <a:off x="1340239" y="3778638"/>
              <a:ext cx="1260198" cy="758952"/>
              <a:chOff x="2470948" y="5017501"/>
              <a:chExt cx="1260198" cy="758952"/>
            </a:xfrm>
          </p:grpSpPr>
          <p:sp>
            <p:nvSpPr>
              <p:cNvPr id="147" name="Folded Corner 146">
                <a:extLst>
                  <a:ext uri="{FF2B5EF4-FFF2-40B4-BE49-F238E27FC236}">
                    <a16:creationId xmlns:a16="http://schemas.microsoft.com/office/drawing/2014/main" id="{5DB3C61F-983E-8B49-905F-30CFF5723602}"/>
                  </a:ext>
                </a:extLst>
              </p:cNvPr>
              <p:cNvSpPr/>
              <p:nvPr/>
            </p:nvSpPr>
            <p:spPr bwMode="auto">
              <a:xfrm rot="10800000">
                <a:off x="3078654" y="5027803"/>
                <a:ext cx="226655" cy="322813"/>
              </a:xfrm>
              <a:prstGeom prst="foldedCorner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8" name="Folded Corner 147">
                <a:extLst>
                  <a:ext uri="{FF2B5EF4-FFF2-40B4-BE49-F238E27FC236}">
                    <a16:creationId xmlns:a16="http://schemas.microsoft.com/office/drawing/2014/main" id="{9E45D415-6083-E04F-9BCA-2C1EC7B7CABF}"/>
                  </a:ext>
                </a:extLst>
              </p:cNvPr>
              <p:cNvSpPr/>
              <p:nvPr/>
            </p:nvSpPr>
            <p:spPr bwMode="auto">
              <a:xfrm rot="10800000">
                <a:off x="3185113" y="5134262"/>
                <a:ext cx="226655" cy="322813"/>
              </a:xfrm>
              <a:prstGeom prst="foldedCorner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9" name="Folded Corner 148">
                <a:extLst>
                  <a:ext uri="{FF2B5EF4-FFF2-40B4-BE49-F238E27FC236}">
                    <a16:creationId xmlns:a16="http://schemas.microsoft.com/office/drawing/2014/main" id="{408129E4-CA8B-5148-9CCD-6A5CF9E0B18F}"/>
                  </a:ext>
                </a:extLst>
              </p:cNvPr>
              <p:cNvSpPr/>
              <p:nvPr/>
            </p:nvSpPr>
            <p:spPr bwMode="auto">
              <a:xfrm rot="10800000">
                <a:off x="3291572" y="5240721"/>
                <a:ext cx="226655" cy="322813"/>
              </a:xfrm>
              <a:prstGeom prst="foldedCorner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0" name="Folded Corner 149">
                <a:extLst>
                  <a:ext uri="{FF2B5EF4-FFF2-40B4-BE49-F238E27FC236}">
                    <a16:creationId xmlns:a16="http://schemas.microsoft.com/office/drawing/2014/main" id="{98B568AB-568B-E442-B5F9-E1B3BC01DF35}"/>
                  </a:ext>
                </a:extLst>
              </p:cNvPr>
              <p:cNvSpPr/>
              <p:nvPr/>
            </p:nvSpPr>
            <p:spPr bwMode="auto">
              <a:xfrm rot="10800000">
                <a:off x="3398031" y="5347181"/>
                <a:ext cx="226655" cy="322813"/>
              </a:xfrm>
              <a:prstGeom prst="foldedCorner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1" name="Folded Corner 150">
                <a:extLst>
                  <a:ext uri="{FF2B5EF4-FFF2-40B4-BE49-F238E27FC236}">
                    <a16:creationId xmlns:a16="http://schemas.microsoft.com/office/drawing/2014/main" id="{7EBBC114-8763-0B49-AAE8-8DC6AD049A12}"/>
                  </a:ext>
                </a:extLst>
              </p:cNvPr>
              <p:cNvSpPr/>
              <p:nvPr/>
            </p:nvSpPr>
            <p:spPr bwMode="auto">
              <a:xfrm rot="10800000">
                <a:off x="3504491" y="5453640"/>
                <a:ext cx="226655" cy="322813"/>
              </a:xfrm>
              <a:prstGeom prst="foldedCorner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8" name="Folded Corner 137">
                <a:extLst>
                  <a:ext uri="{FF2B5EF4-FFF2-40B4-BE49-F238E27FC236}">
                    <a16:creationId xmlns:a16="http://schemas.microsoft.com/office/drawing/2014/main" id="{685558D2-92AF-2C4A-8161-C884A7D4968E}"/>
                  </a:ext>
                </a:extLst>
              </p:cNvPr>
              <p:cNvSpPr/>
              <p:nvPr/>
            </p:nvSpPr>
            <p:spPr bwMode="auto">
              <a:xfrm rot="10800000">
                <a:off x="2838403" y="5020935"/>
                <a:ext cx="226655" cy="322813"/>
              </a:xfrm>
              <a:prstGeom prst="foldedCorner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9" name="Folded Corner 138">
                <a:extLst>
                  <a:ext uri="{FF2B5EF4-FFF2-40B4-BE49-F238E27FC236}">
                    <a16:creationId xmlns:a16="http://schemas.microsoft.com/office/drawing/2014/main" id="{F832D20A-5769-624F-A933-D5EACC77B63F}"/>
                  </a:ext>
                </a:extLst>
              </p:cNvPr>
              <p:cNvSpPr/>
              <p:nvPr/>
            </p:nvSpPr>
            <p:spPr bwMode="auto">
              <a:xfrm rot="10800000">
                <a:off x="2944862" y="5127394"/>
                <a:ext cx="226655" cy="322813"/>
              </a:xfrm>
              <a:prstGeom prst="foldedCorner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0" name="Folded Corner 139">
                <a:extLst>
                  <a:ext uri="{FF2B5EF4-FFF2-40B4-BE49-F238E27FC236}">
                    <a16:creationId xmlns:a16="http://schemas.microsoft.com/office/drawing/2014/main" id="{DFE50DFD-B3EA-1949-8C3C-CFE258683341}"/>
                  </a:ext>
                </a:extLst>
              </p:cNvPr>
              <p:cNvSpPr/>
              <p:nvPr/>
            </p:nvSpPr>
            <p:spPr bwMode="auto">
              <a:xfrm rot="10800000">
                <a:off x="3051321" y="5233853"/>
                <a:ext cx="226655" cy="322813"/>
              </a:xfrm>
              <a:prstGeom prst="foldedCorner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1" name="Folded Corner 140">
                <a:extLst>
                  <a:ext uri="{FF2B5EF4-FFF2-40B4-BE49-F238E27FC236}">
                    <a16:creationId xmlns:a16="http://schemas.microsoft.com/office/drawing/2014/main" id="{6EC075FE-3DB7-4A47-B9A1-6D4DF8555E7E}"/>
                  </a:ext>
                </a:extLst>
              </p:cNvPr>
              <p:cNvSpPr/>
              <p:nvPr/>
            </p:nvSpPr>
            <p:spPr bwMode="auto">
              <a:xfrm rot="10800000">
                <a:off x="3157780" y="5340313"/>
                <a:ext cx="226655" cy="322813"/>
              </a:xfrm>
              <a:prstGeom prst="foldedCorner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2" name="Folded Corner 141">
                <a:extLst>
                  <a:ext uri="{FF2B5EF4-FFF2-40B4-BE49-F238E27FC236}">
                    <a16:creationId xmlns:a16="http://schemas.microsoft.com/office/drawing/2014/main" id="{5D5CC731-9095-7240-A808-7A07025EBBEE}"/>
                  </a:ext>
                </a:extLst>
              </p:cNvPr>
              <p:cNvSpPr/>
              <p:nvPr/>
            </p:nvSpPr>
            <p:spPr bwMode="auto">
              <a:xfrm rot="10800000">
                <a:off x="3264240" y="5446772"/>
                <a:ext cx="226655" cy="322813"/>
              </a:xfrm>
              <a:prstGeom prst="foldedCorner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9" name="Folded Corner 128">
                <a:extLst>
                  <a:ext uri="{FF2B5EF4-FFF2-40B4-BE49-F238E27FC236}">
                    <a16:creationId xmlns:a16="http://schemas.microsoft.com/office/drawing/2014/main" id="{46205A2E-EBCC-A54B-BE12-BAFB50DF2CA1}"/>
                  </a:ext>
                </a:extLst>
              </p:cNvPr>
              <p:cNvSpPr/>
              <p:nvPr/>
            </p:nvSpPr>
            <p:spPr bwMode="auto">
              <a:xfrm rot="10800000">
                <a:off x="2470948" y="5017501"/>
                <a:ext cx="226655" cy="322813"/>
              </a:xfrm>
              <a:prstGeom prst="foldedCorner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0" name="Folded Corner 129">
                <a:extLst>
                  <a:ext uri="{FF2B5EF4-FFF2-40B4-BE49-F238E27FC236}">
                    <a16:creationId xmlns:a16="http://schemas.microsoft.com/office/drawing/2014/main" id="{EE0C6310-6508-CD4B-86E4-4CEC7065DA10}"/>
                  </a:ext>
                </a:extLst>
              </p:cNvPr>
              <p:cNvSpPr/>
              <p:nvPr/>
            </p:nvSpPr>
            <p:spPr bwMode="auto">
              <a:xfrm rot="10800000">
                <a:off x="2577407" y="5123960"/>
                <a:ext cx="226655" cy="322813"/>
              </a:xfrm>
              <a:prstGeom prst="foldedCorner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1" name="Folded Corner 130">
                <a:extLst>
                  <a:ext uri="{FF2B5EF4-FFF2-40B4-BE49-F238E27FC236}">
                    <a16:creationId xmlns:a16="http://schemas.microsoft.com/office/drawing/2014/main" id="{B648C867-0595-E64A-961E-EB17A38DB220}"/>
                  </a:ext>
                </a:extLst>
              </p:cNvPr>
              <p:cNvSpPr/>
              <p:nvPr/>
            </p:nvSpPr>
            <p:spPr bwMode="auto">
              <a:xfrm rot="10800000">
                <a:off x="2683866" y="5230419"/>
                <a:ext cx="226655" cy="322813"/>
              </a:xfrm>
              <a:prstGeom prst="foldedCorner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2" name="Folded Corner 131">
                <a:extLst>
                  <a:ext uri="{FF2B5EF4-FFF2-40B4-BE49-F238E27FC236}">
                    <a16:creationId xmlns:a16="http://schemas.microsoft.com/office/drawing/2014/main" id="{D0CA57AE-E5E4-3A4C-B099-61B9D244C7A0}"/>
                  </a:ext>
                </a:extLst>
              </p:cNvPr>
              <p:cNvSpPr/>
              <p:nvPr/>
            </p:nvSpPr>
            <p:spPr bwMode="auto">
              <a:xfrm rot="10800000">
                <a:off x="2790325" y="5336879"/>
                <a:ext cx="226655" cy="322813"/>
              </a:xfrm>
              <a:prstGeom prst="foldedCorner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3" name="Folded Corner 132">
                <a:extLst>
                  <a:ext uri="{FF2B5EF4-FFF2-40B4-BE49-F238E27FC236}">
                    <a16:creationId xmlns:a16="http://schemas.microsoft.com/office/drawing/2014/main" id="{1287BB02-98F9-A647-A8BE-F8E00F48484F}"/>
                  </a:ext>
                </a:extLst>
              </p:cNvPr>
              <p:cNvSpPr/>
              <p:nvPr/>
            </p:nvSpPr>
            <p:spPr bwMode="auto">
              <a:xfrm rot="10800000">
                <a:off x="2896785" y="5443338"/>
                <a:ext cx="226655" cy="322813"/>
              </a:xfrm>
              <a:prstGeom prst="foldedCorner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7EA0C823-C307-B04D-A917-2072DF9D3958}"/>
                </a:ext>
              </a:extLst>
            </p:cNvPr>
            <p:cNvSpPr txBox="1"/>
            <p:nvPr/>
          </p:nvSpPr>
          <p:spPr>
            <a:xfrm>
              <a:off x="540466" y="4645743"/>
              <a:ext cx="304923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Parameterized recipe</a:t>
              </a:r>
              <a:br>
                <a:rPr lang="en-US" sz="1400" b="1" dirty="0"/>
              </a:br>
              <a:r>
                <a:rPr lang="en-US" sz="1400" b="1" dirty="0"/>
                <a:t>per package</a:t>
              </a:r>
            </a:p>
            <a:p>
              <a:pPr algn="ctr"/>
              <a:r>
                <a:rPr lang="en-US" sz="1400" dirty="0"/>
                <a:t>(Same recipe evolves for all targets)</a:t>
              </a:r>
            </a:p>
          </p:txBody>
        </p:sp>
        <p:sp>
          <p:nvSpPr>
            <p:cNvPr id="173" name="Right Arrow 172">
              <a:extLst>
                <a:ext uri="{FF2B5EF4-FFF2-40B4-BE49-F238E27FC236}">
                  <a16:creationId xmlns:a16="http://schemas.microsoft.com/office/drawing/2014/main" id="{866AE5FF-FC5A-1346-9F1B-1BDC8764D648}"/>
                </a:ext>
              </a:extLst>
            </p:cNvPr>
            <p:cNvSpPr/>
            <p:nvPr/>
          </p:nvSpPr>
          <p:spPr bwMode="auto">
            <a:xfrm>
              <a:off x="2851353" y="4018937"/>
              <a:ext cx="648929" cy="422787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1">
                  <a:lumMod val="75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52753BFD-1DA5-294F-9342-0D75415F9D76}"/>
                </a:ext>
              </a:extLst>
            </p:cNvPr>
            <p:cNvSpPr txBox="1"/>
            <p:nvPr/>
          </p:nvSpPr>
          <p:spPr>
            <a:xfrm>
              <a:off x="3625645" y="4871885"/>
              <a:ext cx="13997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Build farm / CI</a:t>
              </a:r>
            </a:p>
          </p:txBody>
        </p: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88BF5C77-2126-5343-972D-8124D298E012}"/>
                </a:ext>
              </a:extLst>
            </p:cNvPr>
            <p:cNvGrpSpPr/>
            <p:nvPr/>
          </p:nvGrpSpPr>
          <p:grpSpPr>
            <a:xfrm>
              <a:off x="3560540" y="3686697"/>
              <a:ext cx="1345754" cy="1123813"/>
              <a:chOff x="3649031" y="4286464"/>
              <a:chExt cx="1345754" cy="1123813"/>
            </a:xfrm>
          </p:grpSpPr>
          <p:sp>
            <p:nvSpPr>
              <p:cNvPr id="175" name="Rounded Rectangle 174">
                <a:extLst>
                  <a:ext uri="{FF2B5EF4-FFF2-40B4-BE49-F238E27FC236}">
                    <a16:creationId xmlns:a16="http://schemas.microsoft.com/office/drawing/2014/main" id="{273057A3-65F4-AF48-B000-08D8B196E1D7}"/>
                  </a:ext>
                </a:extLst>
              </p:cNvPr>
              <p:cNvSpPr/>
              <p:nvPr/>
            </p:nvSpPr>
            <p:spPr bwMode="auto">
              <a:xfrm>
                <a:off x="3687094" y="4323736"/>
                <a:ext cx="1307691" cy="1022555"/>
              </a:xfrm>
              <a:prstGeom prst="round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74FFCE0E-ECE5-9848-B173-766FAAEDB39F}"/>
                  </a:ext>
                </a:extLst>
              </p:cNvPr>
              <p:cNvGrpSpPr/>
              <p:nvPr/>
            </p:nvGrpSpPr>
            <p:grpSpPr>
              <a:xfrm rot="17295463">
                <a:off x="3726536" y="4208959"/>
                <a:ext cx="1123813" cy="1278823"/>
                <a:chOff x="5638800" y="2971800"/>
                <a:chExt cx="997975" cy="1135628"/>
              </a:xfrm>
            </p:grpSpPr>
            <p:pic>
              <p:nvPicPr>
                <p:cNvPr id="177" name="Graphic 176" descr="Gears with solid fill">
                  <a:extLst>
                    <a:ext uri="{FF2B5EF4-FFF2-40B4-BE49-F238E27FC236}">
                      <a16:creationId xmlns:a16="http://schemas.microsoft.com/office/drawing/2014/main" id="{46F4E25A-4FEC-9E40-A824-94EB206D66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38800" y="297180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78" name="Graphic 177" descr="Single gear with solid fill">
                  <a:extLst>
                    <a:ext uri="{FF2B5EF4-FFF2-40B4-BE49-F238E27FC236}">
                      <a16:creationId xmlns:a16="http://schemas.microsoft.com/office/drawing/2014/main" id="{ADEA8E96-93E9-BA42-BD24-F73B52AEC3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41923" y="3512576"/>
                  <a:ext cx="594852" cy="59485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C6A84DD8-8060-2345-8D9B-3F0D6922543F}"/>
                </a:ext>
              </a:extLst>
            </p:cNvPr>
            <p:cNvGrpSpPr/>
            <p:nvPr/>
          </p:nvGrpSpPr>
          <p:grpSpPr>
            <a:xfrm>
              <a:off x="5879690" y="3647769"/>
              <a:ext cx="736009" cy="515630"/>
              <a:chOff x="7782232" y="1455174"/>
              <a:chExt cx="2561304" cy="1794388"/>
            </a:xfrm>
          </p:grpSpPr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93AE4B74-9654-E24B-8C0D-A7B2AE5AF31B}"/>
                  </a:ext>
                </a:extLst>
              </p:cNvPr>
              <p:cNvGrpSpPr/>
              <p:nvPr/>
            </p:nvGrpSpPr>
            <p:grpSpPr>
              <a:xfrm>
                <a:off x="8583561" y="1455174"/>
                <a:ext cx="1759975" cy="1759975"/>
                <a:chOff x="8209935" y="2251587"/>
                <a:chExt cx="1759975" cy="1759975"/>
              </a:xfrm>
            </p:grpSpPr>
            <p:sp>
              <p:nvSpPr>
                <p:cNvPr id="242" name="Cube 241">
                  <a:extLst>
                    <a:ext uri="{FF2B5EF4-FFF2-40B4-BE49-F238E27FC236}">
                      <a16:creationId xmlns:a16="http://schemas.microsoft.com/office/drawing/2014/main" id="{52AC3FCD-9DDB-E04F-8205-3EE205F49E09}"/>
                    </a:ext>
                  </a:extLst>
                </p:cNvPr>
                <p:cNvSpPr/>
                <p:nvPr/>
              </p:nvSpPr>
              <p:spPr bwMode="auto">
                <a:xfrm>
                  <a:off x="8209935" y="22515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3" name="Cube 242">
                  <a:extLst>
                    <a:ext uri="{FF2B5EF4-FFF2-40B4-BE49-F238E27FC236}">
                      <a16:creationId xmlns:a16="http://schemas.microsoft.com/office/drawing/2014/main" id="{9F99735F-AA71-AA4D-9F22-B46CA27A3789}"/>
                    </a:ext>
                  </a:extLst>
                </p:cNvPr>
                <p:cNvSpPr/>
                <p:nvPr/>
              </p:nvSpPr>
              <p:spPr bwMode="auto">
                <a:xfrm>
                  <a:off x="8362335" y="24039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4" name="Cube 243">
                  <a:extLst>
                    <a:ext uri="{FF2B5EF4-FFF2-40B4-BE49-F238E27FC236}">
                      <a16:creationId xmlns:a16="http://schemas.microsoft.com/office/drawing/2014/main" id="{35D0EE4B-CF44-364E-975E-71E1A3305323}"/>
                    </a:ext>
                  </a:extLst>
                </p:cNvPr>
                <p:cNvSpPr/>
                <p:nvPr/>
              </p:nvSpPr>
              <p:spPr bwMode="auto">
                <a:xfrm>
                  <a:off x="8514735" y="25563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5" name="Cube 244">
                  <a:extLst>
                    <a:ext uri="{FF2B5EF4-FFF2-40B4-BE49-F238E27FC236}">
                      <a16:creationId xmlns:a16="http://schemas.microsoft.com/office/drawing/2014/main" id="{6B20C2CD-E512-9441-99FD-FD15DB79181F}"/>
                    </a:ext>
                  </a:extLst>
                </p:cNvPr>
                <p:cNvSpPr/>
                <p:nvPr/>
              </p:nvSpPr>
              <p:spPr bwMode="auto">
                <a:xfrm>
                  <a:off x="8667135" y="27087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6" name="Cube 245">
                  <a:extLst>
                    <a:ext uri="{FF2B5EF4-FFF2-40B4-BE49-F238E27FC236}">
                      <a16:creationId xmlns:a16="http://schemas.microsoft.com/office/drawing/2014/main" id="{DB4937E5-7670-7E4B-9E93-3BF1BD62DFF8}"/>
                    </a:ext>
                  </a:extLst>
                </p:cNvPr>
                <p:cNvSpPr/>
                <p:nvPr/>
              </p:nvSpPr>
              <p:spPr bwMode="auto">
                <a:xfrm>
                  <a:off x="8819535" y="28611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7" name="Cube 246">
                  <a:extLst>
                    <a:ext uri="{FF2B5EF4-FFF2-40B4-BE49-F238E27FC236}">
                      <a16:creationId xmlns:a16="http://schemas.microsoft.com/office/drawing/2014/main" id="{100DD976-C002-9E4F-9232-B59B06114D52}"/>
                    </a:ext>
                  </a:extLst>
                </p:cNvPr>
                <p:cNvSpPr/>
                <p:nvPr/>
              </p:nvSpPr>
              <p:spPr bwMode="auto">
                <a:xfrm>
                  <a:off x="8971935" y="30135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8" name="Cube 247">
                  <a:extLst>
                    <a:ext uri="{FF2B5EF4-FFF2-40B4-BE49-F238E27FC236}">
                      <a16:creationId xmlns:a16="http://schemas.microsoft.com/office/drawing/2014/main" id="{87DB3D63-28DF-4F4C-8C98-63B0801A9F0D}"/>
                    </a:ext>
                  </a:extLst>
                </p:cNvPr>
                <p:cNvSpPr/>
                <p:nvPr/>
              </p:nvSpPr>
              <p:spPr bwMode="auto">
                <a:xfrm>
                  <a:off x="9124335" y="31659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9" name="Cube 248">
                  <a:extLst>
                    <a:ext uri="{FF2B5EF4-FFF2-40B4-BE49-F238E27FC236}">
                      <a16:creationId xmlns:a16="http://schemas.microsoft.com/office/drawing/2014/main" id="{98CCB990-1090-8D47-821C-689C8CF18728}"/>
                    </a:ext>
                  </a:extLst>
                </p:cNvPr>
                <p:cNvSpPr/>
                <p:nvPr/>
              </p:nvSpPr>
              <p:spPr bwMode="auto">
                <a:xfrm>
                  <a:off x="9276735" y="33183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0" name="Cube 249">
                  <a:extLst>
                    <a:ext uri="{FF2B5EF4-FFF2-40B4-BE49-F238E27FC236}">
                      <a16:creationId xmlns:a16="http://schemas.microsoft.com/office/drawing/2014/main" id="{9963A2CA-DDDA-0E49-B02E-E4A0A3F5A805}"/>
                    </a:ext>
                  </a:extLst>
                </p:cNvPr>
                <p:cNvSpPr/>
                <p:nvPr/>
              </p:nvSpPr>
              <p:spPr bwMode="auto">
                <a:xfrm>
                  <a:off x="9429135" y="34707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1" name="Cube 250">
                  <a:extLst>
                    <a:ext uri="{FF2B5EF4-FFF2-40B4-BE49-F238E27FC236}">
                      <a16:creationId xmlns:a16="http://schemas.microsoft.com/office/drawing/2014/main" id="{26A7A730-6877-0048-886F-249EFB8C06CD}"/>
                    </a:ext>
                  </a:extLst>
                </p:cNvPr>
                <p:cNvSpPr/>
                <p:nvPr/>
              </p:nvSpPr>
              <p:spPr bwMode="auto">
                <a:xfrm>
                  <a:off x="9581535" y="36231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2" name="Cube 251">
                  <a:extLst>
                    <a:ext uri="{FF2B5EF4-FFF2-40B4-BE49-F238E27FC236}">
                      <a16:creationId xmlns:a16="http://schemas.microsoft.com/office/drawing/2014/main" id="{A09979C8-8CF0-E846-AB12-9E63F11032A4}"/>
                    </a:ext>
                  </a:extLst>
                </p:cNvPr>
                <p:cNvSpPr/>
                <p:nvPr/>
              </p:nvSpPr>
              <p:spPr bwMode="auto">
                <a:xfrm>
                  <a:off x="9733935" y="37755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18" name="Group 217">
                <a:extLst>
                  <a:ext uri="{FF2B5EF4-FFF2-40B4-BE49-F238E27FC236}">
                    <a16:creationId xmlns:a16="http://schemas.microsoft.com/office/drawing/2014/main" id="{0E49C438-1A29-C44E-9ECB-6A8C1DBC3DAE}"/>
                  </a:ext>
                </a:extLst>
              </p:cNvPr>
              <p:cNvGrpSpPr/>
              <p:nvPr/>
            </p:nvGrpSpPr>
            <p:grpSpPr>
              <a:xfrm>
                <a:off x="8175523" y="1469922"/>
                <a:ext cx="1759975" cy="1759975"/>
                <a:chOff x="8209935" y="2251587"/>
                <a:chExt cx="1759975" cy="1759975"/>
              </a:xfrm>
            </p:grpSpPr>
            <p:sp>
              <p:nvSpPr>
                <p:cNvPr id="231" name="Cube 230">
                  <a:extLst>
                    <a:ext uri="{FF2B5EF4-FFF2-40B4-BE49-F238E27FC236}">
                      <a16:creationId xmlns:a16="http://schemas.microsoft.com/office/drawing/2014/main" id="{05ACE34F-AB3B-5D4C-8B75-9ED39BC3E55E}"/>
                    </a:ext>
                  </a:extLst>
                </p:cNvPr>
                <p:cNvSpPr/>
                <p:nvPr/>
              </p:nvSpPr>
              <p:spPr bwMode="auto">
                <a:xfrm>
                  <a:off x="8209935" y="22515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2" name="Cube 231">
                  <a:extLst>
                    <a:ext uri="{FF2B5EF4-FFF2-40B4-BE49-F238E27FC236}">
                      <a16:creationId xmlns:a16="http://schemas.microsoft.com/office/drawing/2014/main" id="{BAAD6ADE-636F-A140-B0FD-E504C434BF1C}"/>
                    </a:ext>
                  </a:extLst>
                </p:cNvPr>
                <p:cNvSpPr/>
                <p:nvPr/>
              </p:nvSpPr>
              <p:spPr bwMode="auto">
                <a:xfrm>
                  <a:off x="8362335" y="24039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3" name="Cube 232">
                  <a:extLst>
                    <a:ext uri="{FF2B5EF4-FFF2-40B4-BE49-F238E27FC236}">
                      <a16:creationId xmlns:a16="http://schemas.microsoft.com/office/drawing/2014/main" id="{E5356848-DC4F-074C-9663-35ED86BE2277}"/>
                    </a:ext>
                  </a:extLst>
                </p:cNvPr>
                <p:cNvSpPr/>
                <p:nvPr/>
              </p:nvSpPr>
              <p:spPr bwMode="auto">
                <a:xfrm>
                  <a:off x="8514735" y="25563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4" name="Cube 233">
                  <a:extLst>
                    <a:ext uri="{FF2B5EF4-FFF2-40B4-BE49-F238E27FC236}">
                      <a16:creationId xmlns:a16="http://schemas.microsoft.com/office/drawing/2014/main" id="{5423B9BB-69A3-5C4C-A600-8A80A278271B}"/>
                    </a:ext>
                  </a:extLst>
                </p:cNvPr>
                <p:cNvSpPr/>
                <p:nvPr/>
              </p:nvSpPr>
              <p:spPr bwMode="auto">
                <a:xfrm>
                  <a:off x="8667135" y="27087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5" name="Cube 234">
                  <a:extLst>
                    <a:ext uri="{FF2B5EF4-FFF2-40B4-BE49-F238E27FC236}">
                      <a16:creationId xmlns:a16="http://schemas.microsoft.com/office/drawing/2014/main" id="{14C82FCC-BE21-5A42-9E75-D62D9EBE70CF}"/>
                    </a:ext>
                  </a:extLst>
                </p:cNvPr>
                <p:cNvSpPr/>
                <p:nvPr/>
              </p:nvSpPr>
              <p:spPr bwMode="auto">
                <a:xfrm>
                  <a:off x="8819535" y="28611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6" name="Cube 235">
                  <a:extLst>
                    <a:ext uri="{FF2B5EF4-FFF2-40B4-BE49-F238E27FC236}">
                      <a16:creationId xmlns:a16="http://schemas.microsoft.com/office/drawing/2014/main" id="{843C39EB-1F29-894B-823E-F74D7EE1CA56}"/>
                    </a:ext>
                  </a:extLst>
                </p:cNvPr>
                <p:cNvSpPr/>
                <p:nvPr/>
              </p:nvSpPr>
              <p:spPr bwMode="auto">
                <a:xfrm>
                  <a:off x="8971935" y="30135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7" name="Cube 236">
                  <a:extLst>
                    <a:ext uri="{FF2B5EF4-FFF2-40B4-BE49-F238E27FC236}">
                      <a16:creationId xmlns:a16="http://schemas.microsoft.com/office/drawing/2014/main" id="{7AD37C67-1C48-F44B-9699-CDAF8DD78A77}"/>
                    </a:ext>
                  </a:extLst>
                </p:cNvPr>
                <p:cNvSpPr/>
                <p:nvPr/>
              </p:nvSpPr>
              <p:spPr bwMode="auto">
                <a:xfrm>
                  <a:off x="9124335" y="31659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8" name="Cube 237">
                  <a:extLst>
                    <a:ext uri="{FF2B5EF4-FFF2-40B4-BE49-F238E27FC236}">
                      <a16:creationId xmlns:a16="http://schemas.microsoft.com/office/drawing/2014/main" id="{0D5BC4EA-CD71-5F4B-8F34-70AF16E85B66}"/>
                    </a:ext>
                  </a:extLst>
                </p:cNvPr>
                <p:cNvSpPr/>
                <p:nvPr/>
              </p:nvSpPr>
              <p:spPr bwMode="auto">
                <a:xfrm>
                  <a:off x="9276735" y="33183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9" name="Cube 238">
                  <a:extLst>
                    <a:ext uri="{FF2B5EF4-FFF2-40B4-BE49-F238E27FC236}">
                      <a16:creationId xmlns:a16="http://schemas.microsoft.com/office/drawing/2014/main" id="{A373B309-EF18-AB44-907F-8BB048649045}"/>
                    </a:ext>
                  </a:extLst>
                </p:cNvPr>
                <p:cNvSpPr/>
                <p:nvPr/>
              </p:nvSpPr>
              <p:spPr bwMode="auto">
                <a:xfrm>
                  <a:off x="9429135" y="34707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0" name="Cube 239">
                  <a:extLst>
                    <a:ext uri="{FF2B5EF4-FFF2-40B4-BE49-F238E27FC236}">
                      <a16:creationId xmlns:a16="http://schemas.microsoft.com/office/drawing/2014/main" id="{FEDBD10F-D104-BE4B-BA23-AB8BAAA91A95}"/>
                    </a:ext>
                  </a:extLst>
                </p:cNvPr>
                <p:cNvSpPr/>
                <p:nvPr/>
              </p:nvSpPr>
              <p:spPr bwMode="auto">
                <a:xfrm>
                  <a:off x="9581535" y="36231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1" name="Cube 240">
                  <a:extLst>
                    <a:ext uri="{FF2B5EF4-FFF2-40B4-BE49-F238E27FC236}">
                      <a16:creationId xmlns:a16="http://schemas.microsoft.com/office/drawing/2014/main" id="{62C5874C-A2F7-844A-83AD-3FCA2324C264}"/>
                    </a:ext>
                  </a:extLst>
                </p:cNvPr>
                <p:cNvSpPr/>
                <p:nvPr/>
              </p:nvSpPr>
              <p:spPr bwMode="auto">
                <a:xfrm>
                  <a:off x="9733935" y="37755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19" name="Group 218">
                <a:extLst>
                  <a:ext uri="{FF2B5EF4-FFF2-40B4-BE49-F238E27FC236}">
                    <a16:creationId xmlns:a16="http://schemas.microsoft.com/office/drawing/2014/main" id="{D469F612-972B-234F-BD9B-93D6870AE6A4}"/>
                  </a:ext>
                </a:extLst>
              </p:cNvPr>
              <p:cNvGrpSpPr/>
              <p:nvPr/>
            </p:nvGrpSpPr>
            <p:grpSpPr>
              <a:xfrm>
                <a:off x="7782232" y="1489587"/>
                <a:ext cx="1759975" cy="1759975"/>
                <a:chOff x="8209935" y="2251587"/>
                <a:chExt cx="1759975" cy="1759975"/>
              </a:xfrm>
            </p:grpSpPr>
            <p:sp>
              <p:nvSpPr>
                <p:cNvPr id="220" name="Cube 219">
                  <a:extLst>
                    <a:ext uri="{FF2B5EF4-FFF2-40B4-BE49-F238E27FC236}">
                      <a16:creationId xmlns:a16="http://schemas.microsoft.com/office/drawing/2014/main" id="{F0B5BF2B-282B-BF40-B921-96545C66E388}"/>
                    </a:ext>
                  </a:extLst>
                </p:cNvPr>
                <p:cNvSpPr/>
                <p:nvPr/>
              </p:nvSpPr>
              <p:spPr bwMode="auto">
                <a:xfrm>
                  <a:off x="8209935" y="22515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1" name="Cube 220">
                  <a:extLst>
                    <a:ext uri="{FF2B5EF4-FFF2-40B4-BE49-F238E27FC236}">
                      <a16:creationId xmlns:a16="http://schemas.microsoft.com/office/drawing/2014/main" id="{849E15BF-E67C-8C40-917A-1A0131A06355}"/>
                    </a:ext>
                  </a:extLst>
                </p:cNvPr>
                <p:cNvSpPr/>
                <p:nvPr/>
              </p:nvSpPr>
              <p:spPr bwMode="auto">
                <a:xfrm>
                  <a:off x="8362335" y="24039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2" name="Cube 221">
                  <a:extLst>
                    <a:ext uri="{FF2B5EF4-FFF2-40B4-BE49-F238E27FC236}">
                      <a16:creationId xmlns:a16="http://schemas.microsoft.com/office/drawing/2014/main" id="{7B0CB1E9-944D-5148-ADFF-774E1CC115B2}"/>
                    </a:ext>
                  </a:extLst>
                </p:cNvPr>
                <p:cNvSpPr/>
                <p:nvPr/>
              </p:nvSpPr>
              <p:spPr bwMode="auto">
                <a:xfrm>
                  <a:off x="8514735" y="25563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3" name="Cube 222">
                  <a:extLst>
                    <a:ext uri="{FF2B5EF4-FFF2-40B4-BE49-F238E27FC236}">
                      <a16:creationId xmlns:a16="http://schemas.microsoft.com/office/drawing/2014/main" id="{1BE6BB27-F05F-544C-A4DD-DA1AEFA53175}"/>
                    </a:ext>
                  </a:extLst>
                </p:cNvPr>
                <p:cNvSpPr/>
                <p:nvPr/>
              </p:nvSpPr>
              <p:spPr bwMode="auto">
                <a:xfrm>
                  <a:off x="8667135" y="27087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4" name="Cube 223">
                  <a:extLst>
                    <a:ext uri="{FF2B5EF4-FFF2-40B4-BE49-F238E27FC236}">
                      <a16:creationId xmlns:a16="http://schemas.microsoft.com/office/drawing/2014/main" id="{3AA859BA-E78A-0E4E-A301-37E863156700}"/>
                    </a:ext>
                  </a:extLst>
                </p:cNvPr>
                <p:cNvSpPr/>
                <p:nvPr/>
              </p:nvSpPr>
              <p:spPr bwMode="auto">
                <a:xfrm>
                  <a:off x="8819535" y="28611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5" name="Cube 224">
                  <a:extLst>
                    <a:ext uri="{FF2B5EF4-FFF2-40B4-BE49-F238E27FC236}">
                      <a16:creationId xmlns:a16="http://schemas.microsoft.com/office/drawing/2014/main" id="{F59B96FB-DB85-C846-9CED-08438DD4B793}"/>
                    </a:ext>
                  </a:extLst>
                </p:cNvPr>
                <p:cNvSpPr/>
                <p:nvPr/>
              </p:nvSpPr>
              <p:spPr bwMode="auto">
                <a:xfrm>
                  <a:off x="8971935" y="30135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" name="Cube 225">
                  <a:extLst>
                    <a:ext uri="{FF2B5EF4-FFF2-40B4-BE49-F238E27FC236}">
                      <a16:creationId xmlns:a16="http://schemas.microsoft.com/office/drawing/2014/main" id="{6D4780DD-BE17-3844-8BD3-41777499E5AD}"/>
                    </a:ext>
                  </a:extLst>
                </p:cNvPr>
                <p:cNvSpPr/>
                <p:nvPr/>
              </p:nvSpPr>
              <p:spPr bwMode="auto">
                <a:xfrm>
                  <a:off x="9124335" y="31659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7" name="Cube 226">
                  <a:extLst>
                    <a:ext uri="{FF2B5EF4-FFF2-40B4-BE49-F238E27FC236}">
                      <a16:creationId xmlns:a16="http://schemas.microsoft.com/office/drawing/2014/main" id="{AA4F8785-85E6-7441-809C-B0980E5B063A}"/>
                    </a:ext>
                  </a:extLst>
                </p:cNvPr>
                <p:cNvSpPr/>
                <p:nvPr/>
              </p:nvSpPr>
              <p:spPr bwMode="auto">
                <a:xfrm>
                  <a:off x="9276735" y="33183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8" name="Cube 227">
                  <a:extLst>
                    <a:ext uri="{FF2B5EF4-FFF2-40B4-BE49-F238E27FC236}">
                      <a16:creationId xmlns:a16="http://schemas.microsoft.com/office/drawing/2014/main" id="{CBFA165D-0A8F-1447-A573-C795BFB7F14A}"/>
                    </a:ext>
                  </a:extLst>
                </p:cNvPr>
                <p:cNvSpPr/>
                <p:nvPr/>
              </p:nvSpPr>
              <p:spPr bwMode="auto">
                <a:xfrm>
                  <a:off x="9429135" y="34707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9" name="Cube 228">
                  <a:extLst>
                    <a:ext uri="{FF2B5EF4-FFF2-40B4-BE49-F238E27FC236}">
                      <a16:creationId xmlns:a16="http://schemas.microsoft.com/office/drawing/2014/main" id="{F43A7E07-E86E-9D48-A52D-8D8D12EF42F4}"/>
                    </a:ext>
                  </a:extLst>
                </p:cNvPr>
                <p:cNvSpPr/>
                <p:nvPr/>
              </p:nvSpPr>
              <p:spPr bwMode="auto">
                <a:xfrm>
                  <a:off x="9581535" y="36231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0" name="Cube 229">
                  <a:extLst>
                    <a:ext uri="{FF2B5EF4-FFF2-40B4-BE49-F238E27FC236}">
                      <a16:creationId xmlns:a16="http://schemas.microsoft.com/office/drawing/2014/main" id="{CF28713F-D921-C641-97DE-B61D4403C36C}"/>
                    </a:ext>
                  </a:extLst>
                </p:cNvPr>
                <p:cNvSpPr/>
                <p:nvPr/>
              </p:nvSpPr>
              <p:spPr bwMode="auto">
                <a:xfrm>
                  <a:off x="9733935" y="37755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290" name="Right Arrow 289">
              <a:extLst>
                <a:ext uri="{FF2B5EF4-FFF2-40B4-BE49-F238E27FC236}">
                  <a16:creationId xmlns:a16="http://schemas.microsoft.com/office/drawing/2014/main" id="{16FD739C-F7AF-974A-ADE6-6CAE51AF725C}"/>
                </a:ext>
              </a:extLst>
            </p:cNvPr>
            <p:cNvSpPr/>
            <p:nvPr/>
          </p:nvSpPr>
          <p:spPr bwMode="auto">
            <a:xfrm rot="529238">
              <a:off x="5016065" y="4195464"/>
              <a:ext cx="1074504" cy="316944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1">
                  <a:lumMod val="75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93" name="Right Arrow 292">
              <a:extLst>
                <a:ext uri="{FF2B5EF4-FFF2-40B4-BE49-F238E27FC236}">
                  <a16:creationId xmlns:a16="http://schemas.microsoft.com/office/drawing/2014/main" id="{73A6AA46-037B-664E-9DF5-B61473F5746E}"/>
                </a:ext>
              </a:extLst>
            </p:cNvPr>
            <p:cNvSpPr/>
            <p:nvPr/>
          </p:nvSpPr>
          <p:spPr bwMode="auto">
            <a:xfrm>
              <a:off x="5014811" y="3742827"/>
              <a:ext cx="900998" cy="316944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1">
                  <a:lumMod val="75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600" dirty="0">
                <a:solidFill>
                  <a:srgbClr val="000000"/>
                </a:solidFill>
              </a:endParaRPr>
            </a:p>
          </p:txBody>
        </p: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29A9895E-FA97-BC48-B2CA-A84056EE0DA6}"/>
                </a:ext>
              </a:extLst>
            </p:cNvPr>
            <p:cNvGrpSpPr/>
            <p:nvPr/>
          </p:nvGrpSpPr>
          <p:grpSpPr>
            <a:xfrm>
              <a:off x="6130413" y="4350777"/>
              <a:ext cx="736009" cy="515630"/>
              <a:chOff x="7782232" y="1455174"/>
              <a:chExt cx="2561304" cy="1794388"/>
            </a:xfrm>
          </p:grpSpPr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2A7B65C-D303-B346-84CB-C848D2244913}"/>
                  </a:ext>
                </a:extLst>
              </p:cNvPr>
              <p:cNvGrpSpPr/>
              <p:nvPr/>
            </p:nvGrpSpPr>
            <p:grpSpPr>
              <a:xfrm>
                <a:off x="8583561" y="1455174"/>
                <a:ext cx="1759975" cy="1759975"/>
                <a:chOff x="8209935" y="2251587"/>
                <a:chExt cx="1759975" cy="1759975"/>
              </a:xfrm>
            </p:grpSpPr>
            <p:sp>
              <p:nvSpPr>
                <p:cNvPr id="320" name="Cube 319">
                  <a:extLst>
                    <a:ext uri="{FF2B5EF4-FFF2-40B4-BE49-F238E27FC236}">
                      <a16:creationId xmlns:a16="http://schemas.microsoft.com/office/drawing/2014/main" id="{D1232E6B-C21E-2047-861C-D9A08C428565}"/>
                    </a:ext>
                  </a:extLst>
                </p:cNvPr>
                <p:cNvSpPr/>
                <p:nvPr/>
              </p:nvSpPr>
              <p:spPr bwMode="auto">
                <a:xfrm>
                  <a:off x="8209935" y="22515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1" name="Cube 320">
                  <a:extLst>
                    <a:ext uri="{FF2B5EF4-FFF2-40B4-BE49-F238E27FC236}">
                      <a16:creationId xmlns:a16="http://schemas.microsoft.com/office/drawing/2014/main" id="{E6FDE811-3DD3-0D41-B1FB-A4593AC1D318}"/>
                    </a:ext>
                  </a:extLst>
                </p:cNvPr>
                <p:cNvSpPr/>
                <p:nvPr/>
              </p:nvSpPr>
              <p:spPr bwMode="auto">
                <a:xfrm>
                  <a:off x="8362335" y="24039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2" name="Cube 321">
                  <a:extLst>
                    <a:ext uri="{FF2B5EF4-FFF2-40B4-BE49-F238E27FC236}">
                      <a16:creationId xmlns:a16="http://schemas.microsoft.com/office/drawing/2014/main" id="{C255D2C0-676E-714B-A19D-C86F7311BD53}"/>
                    </a:ext>
                  </a:extLst>
                </p:cNvPr>
                <p:cNvSpPr/>
                <p:nvPr/>
              </p:nvSpPr>
              <p:spPr bwMode="auto">
                <a:xfrm>
                  <a:off x="8514735" y="25563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3" name="Cube 322">
                  <a:extLst>
                    <a:ext uri="{FF2B5EF4-FFF2-40B4-BE49-F238E27FC236}">
                      <a16:creationId xmlns:a16="http://schemas.microsoft.com/office/drawing/2014/main" id="{AFFDB174-680C-7F40-B523-388DB457C7BF}"/>
                    </a:ext>
                  </a:extLst>
                </p:cNvPr>
                <p:cNvSpPr/>
                <p:nvPr/>
              </p:nvSpPr>
              <p:spPr bwMode="auto">
                <a:xfrm>
                  <a:off x="8667135" y="27087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4" name="Cube 323">
                  <a:extLst>
                    <a:ext uri="{FF2B5EF4-FFF2-40B4-BE49-F238E27FC236}">
                      <a16:creationId xmlns:a16="http://schemas.microsoft.com/office/drawing/2014/main" id="{B76638A3-5272-6748-B215-9703018E557B}"/>
                    </a:ext>
                  </a:extLst>
                </p:cNvPr>
                <p:cNvSpPr/>
                <p:nvPr/>
              </p:nvSpPr>
              <p:spPr bwMode="auto">
                <a:xfrm>
                  <a:off x="8819535" y="28611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5" name="Cube 324">
                  <a:extLst>
                    <a:ext uri="{FF2B5EF4-FFF2-40B4-BE49-F238E27FC236}">
                      <a16:creationId xmlns:a16="http://schemas.microsoft.com/office/drawing/2014/main" id="{66237DF2-F144-AD4D-85E2-D3B62E5B0C88}"/>
                    </a:ext>
                  </a:extLst>
                </p:cNvPr>
                <p:cNvSpPr/>
                <p:nvPr/>
              </p:nvSpPr>
              <p:spPr bwMode="auto">
                <a:xfrm>
                  <a:off x="8971935" y="30135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6" name="Cube 325">
                  <a:extLst>
                    <a:ext uri="{FF2B5EF4-FFF2-40B4-BE49-F238E27FC236}">
                      <a16:creationId xmlns:a16="http://schemas.microsoft.com/office/drawing/2014/main" id="{607CF5F0-F351-F342-961A-B40734E7584F}"/>
                    </a:ext>
                  </a:extLst>
                </p:cNvPr>
                <p:cNvSpPr/>
                <p:nvPr/>
              </p:nvSpPr>
              <p:spPr bwMode="auto">
                <a:xfrm>
                  <a:off x="9124335" y="31659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7" name="Cube 326">
                  <a:extLst>
                    <a:ext uri="{FF2B5EF4-FFF2-40B4-BE49-F238E27FC236}">
                      <a16:creationId xmlns:a16="http://schemas.microsoft.com/office/drawing/2014/main" id="{CD0A9DA1-78F0-6D41-B5DC-DD7131E0F391}"/>
                    </a:ext>
                  </a:extLst>
                </p:cNvPr>
                <p:cNvSpPr/>
                <p:nvPr/>
              </p:nvSpPr>
              <p:spPr bwMode="auto">
                <a:xfrm>
                  <a:off x="9276735" y="33183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8" name="Cube 327">
                  <a:extLst>
                    <a:ext uri="{FF2B5EF4-FFF2-40B4-BE49-F238E27FC236}">
                      <a16:creationId xmlns:a16="http://schemas.microsoft.com/office/drawing/2014/main" id="{0DC860D1-D143-C74F-B862-115F6086D288}"/>
                    </a:ext>
                  </a:extLst>
                </p:cNvPr>
                <p:cNvSpPr/>
                <p:nvPr/>
              </p:nvSpPr>
              <p:spPr bwMode="auto">
                <a:xfrm>
                  <a:off x="9429135" y="34707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9" name="Cube 328">
                  <a:extLst>
                    <a:ext uri="{FF2B5EF4-FFF2-40B4-BE49-F238E27FC236}">
                      <a16:creationId xmlns:a16="http://schemas.microsoft.com/office/drawing/2014/main" id="{774713A6-2F8E-A347-94AF-0D9060121AEB}"/>
                    </a:ext>
                  </a:extLst>
                </p:cNvPr>
                <p:cNvSpPr/>
                <p:nvPr/>
              </p:nvSpPr>
              <p:spPr bwMode="auto">
                <a:xfrm>
                  <a:off x="9581535" y="36231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30" name="Cube 329">
                  <a:extLst>
                    <a:ext uri="{FF2B5EF4-FFF2-40B4-BE49-F238E27FC236}">
                      <a16:creationId xmlns:a16="http://schemas.microsoft.com/office/drawing/2014/main" id="{2CF288C8-72B9-AB43-BC17-FCE0B1B164D5}"/>
                    </a:ext>
                  </a:extLst>
                </p:cNvPr>
                <p:cNvSpPr/>
                <p:nvPr/>
              </p:nvSpPr>
              <p:spPr bwMode="auto">
                <a:xfrm>
                  <a:off x="9733935" y="37755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C1D7E271-4FE4-804A-B097-FB48D9FEBF10}"/>
                  </a:ext>
                </a:extLst>
              </p:cNvPr>
              <p:cNvGrpSpPr/>
              <p:nvPr/>
            </p:nvGrpSpPr>
            <p:grpSpPr>
              <a:xfrm>
                <a:off x="8175523" y="1469922"/>
                <a:ext cx="1759975" cy="1759975"/>
                <a:chOff x="8209935" y="2251587"/>
                <a:chExt cx="1759975" cy="1759975"/>
              </a:xfrm>
            </p:grpSpPr>
            <p:sp>
              <p:nvSpPr>
                <p:cNvPr id="309" name="Cube 308">
                  <a:extLst>
                    <a:ext uri="{FF2B5EF4-FFF2-40B4-BE49-F238E27FC236}">
                      <a16:creationId xmlns:a16="http://schemas.microsoft.com/office/drawing/2014/main" id="{4003933E-AE9B-C64A-BD46-1454B5FCDC39}"/>
                    </a:ext>
                  </a:extLst>
                </p:cNvPr>
                <p:cNvSpPr/>
                <p:nvPr/>
              </p:nvSpPr>
              <p:spPr bwMode="auto">
                <a:xfrm>
                  <a:off x="8209935" y="22515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0" name="Cube 309">
                  <a:extLst>
                    <a:ext uri="{FF2B5EF4-FFF2-40B4-BE49-F238E27FC236}">
                      <a16:creationId xmlns:a16="http://schemas.microsoft.com/office/drawing/2014/main" id="{91E3A822-E542-344D-BF9C-072CC5E789B5}"/>
                    </a:ext>
                  </a:extLst>
                </p:cNvPr>
                <p:cNvSpPr/>
                <p:nvPr/>
              </p:nvSpPr>
              <p:spPr bwMode="auto">
                <a:xfrm>
                  <a:off x="8362335" y="24039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1" name="Cube 310">
                  <a:extLst>
                    <a:ext uri="{FF2B5EF4-FFF2-40B4-BE49-F238E27FC236}">
                      <a16:creationId xmlns:a16="http://schemas.microsoft.com/office/drawing/2014/main" id="{114CD043-99D5-5A49-A0FC-0FC41273B3C3}"/>
                    </a:ext>
                  </a:extLst>
                </p:cNvPr>
                <p:cNvSpPr/>
                <p:nvPr/>
              </p:nvSpPr>
              <p:spPr bwMode="auto">
                <a:xfrm>
                  <a:off x="8514735" y="25563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2" name="Cube 311">
                  <a:extLst>
                    <a:ext uri="{FF2B5EF4-FFF2-40B4-BE49-F238E27FC236}">
                      <a16:creationId xmlns:a16="http://schemas.microsoft.com/office/drawing/2014/main" id="{2F197C94-91CF-B44E-BCFF-F9FBD21FA9F3}"/>
                    </a:ext>
                  </a:extLst>
                </p:cNvPr>
                <p:cNvSpPr/>
                <p:nvPr/>
              </p:nvSpPr>
              <p:spPr bwMode="auto">
                <a:xfrm>
                  <a:off x="8667135" y="27087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3" name="Cube 312">
                  <a:extLst>
                    <a:ext uri="{FF2B5EF4-FFF2-40B4-BE49-F238E27FC236}">
                      <a16:creationId xmlns:a16="http://schemas.microsoft.com/office/drawing/2014/main" id="{65C9EE37-E5BD-C846-807E-524E43FA8709}"/>
                    </a:ext>
                  </a:extLst>
                </p:cNvPr>
                <p:cNvSpPr/>
                <p:nvPr/>
              </p:nvSpPr>
              <p:spPr bwMode="auto">
                <a:xfrm>
                  <a:off x="8819535" y="28611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4" name="Cube 313">
                  <a:extLst>
                    <a:ext uri="{FF2B5EF4-FFF2-40B4-BE49-F238E27FC236}">
                      <a16:creationId xmlns:a16="http://schemas.microsoft.com/office/drawing/2014/main" id="{561702F3-8947-CB4F-AD90-AD184D35CBEA}"/>
                    </a:ext>
                  </a:extLst>
                </p:cNvPr>
                <p:cNvSpPr/>
                <p:nvPr/>
              </p:nvSpPr>
              <p:spPr bwMode="auto">
                <a:xfrm>
                  <a:off x="8971935" y="30135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5" name="Cube 314">
                  <a:extLst>
                    <a:ext uri="{FF2B5EF4-FFF2-40B4-BE49-F238E27FC236}">
                      <a16:creationId xmlns:a16="http://schemas.microsoft.com/office/drawing/2014/main" id="{87AF45B5-B9EE-C542-B230-D7F42CCB1F84}"/>
                    </a:ext>
                  </a:extLst>
                </p:cNvPr>
                <p:cNvSpPr/>
                <p:nvPr/>
              </p:nvSpPr>
              <p:spPr bwMode="auto">
                <a:xfrm>
                  <a:off x="9124335" y="31659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6" name="Cube 315">
                  <a:extLst>
                    <a:ext uri="{FF2B5EF4-FFF2-40B4-BE49-F238E27FC236}">
                      <a16:creationId xmlns:a16="http://schemas.microsoft.com/office/drawing/2014/main" id="{758F2C83-F25B-9B4A-9273-34DC394B19AF}"/>
                    </a:ext>
                  </a:extLst>
                </p:cNvPr>
                <p:cNvSpPr/>
                <p:nvPr/>
              </p:nvSpPr>
              <p:spPr bwMode="auto">
                <a:xfrm>
                  <a:off x="9276735" y="33183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7" name="Cube 316">
                  <a:extLst>
                    <a:ext uri="{FF2B5EF4-FFF2-40B4-BE49-F238E27FC236}">
                      <a16:creationId xmlns:a16="http://schemas.microsoft.com/office/drawing/2014/main" id="{57D79ABE-BBB8-BF4A-A811-3125E10362B2}"/>
                    </a:ext>
                  </a:extLst>
                </p:cNvPr>
                <p:cNvSpPr/>
                <p:nvPr/>
              </p:nvSpPr>
              <p:spPr bwMode="auto">
                <a:xfrm>
                  <a:off x="9429135" y="34707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8" name="Cube 317">
                  <a:extLst>
                    <a:ext uri="{FF2B5EF4-FFF2-40B4-BE49-F238E27FC236}">
                      <a16:creationId xmlns:a16="http://schemas.microsoft.com/office/drawing/2014/main" id="{72B28B10-5F75-124B-B7EF-2A67C51F9747}"/>
                    </a:ext>
                  </a:extLst>
                </p:cNvPr>
                <p:cNvSpPr/>
                <p:nvPr/>
              </p:nvSpPr>
              <p:spPr bwMode="auto">
                <a:xfrm>
                  <a:off x="9581535" y="36231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9" name="Cube 318">
                  <a:extLst>
                    <a:ext uri="{FF2B5EF4-FFF2-40B4-BE49-F238E27FC236}">
                      <a16:creationId xmlns:a16="http://schemas.microsoft.com/office/drawing/2014/main" id="{872649AC-9225-8840-AA97-979D425CA786}"/>
                    </a:ext>
                  </a:extLst>
                </p:cNvPr>
                <p:cNvSpPr/>
                <p:nvPr/>
              </p:nvSpPr>
              <p:spPr bwMode="auto">
                <a:xfrm>
                  <a:off x="9733935" y="37755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97" name="Group 296">
                <a:extLst>
                  <a:ext uri="{FF2B5EF4-FFF2-40B4-BE49-F238E27FC236}">
                    <a16:creationId xmlns:a16="http://schemas.microsoft.com/office/drawing/2014/main" id="{3A845621-89F3-B84E-8C8A-FB3AD7FC1EB5}"/>
                  </a:ext>
                </a:extLst>
              </p:cNvPr>
              <p:cNvGrpSpPr/>
              <p:nvPr/>
            </p:nvGrpSpPr>
            <p:grpSpPr>
              <a:xfrm>
                <a:off x="7782232" y="1489587"/>
                <a:ext cx="1759975" cy="1759975"/>
                <a:chOff x="8209935" y="2251587"/>
                <a:chExt cx="1759975" cy="1759975"/>
              </a:xfrm>
            </p:grpSpPr>
            <p:sp>
              <p:nvSpPr>
                <p:cNvPr id="298" name="Cube 297">
                  <a:extLst>
                    <a:ext uri="{FF2B5EF4-FFF2-40B4-BE49-F238E27FC236}">
                      <a16:creationId xmlns:a16="http://schemas.microsoft.com/office/drawing/2014/main" id="{8A2E646A-34C7-A04D-92AC-E6B8A3F56C56}"/>
                    </a:ext>
                  </a:extLst>
                </p:cNvPr>
                <p:cNvSpPr/>
                <p:nvPr/>
              </p:nvSpPr>
              <p:spPr bwMode="auto">
                <a:xfrm>
                  <a:off x="8209935" y="22515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99" name="Cube 298">
                  <a:extLst>
                    <a:ext uri="{FF2B5EF4-FFF2-40B4-BE49-F238E27FC236}">
                      <a16:creationId xmlns:a16="http://schemas.microsoft.com/office/drawing/2014/main" id="{CA0D6066-6623-F44C-842B-1DDB486E9F07}"/>
                    </a:ext>
                  </a:extLst>
                </p:cNvPr>
                <p:cNvSpPr/>
                <p:nvPr/>
              </p:nvSpPr>
              <p:spPr bwMode="auto">
                <a:xfrm>
                  <a:off x="8362335" y="24039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00" name="Cube 299">
                  <a:extLst>
                    <a:ext uri="{FF2B5EF4-FFF2-40B4-BE49-F238E27FC236}">
                      <a16:creationId xmlns:a16="http://schemas.microsoft.com/office/drawing/2014/main" id="{3C9E96F9-474A-CC43-9528-8D0BC02B6A03}"/>
                    </a:ext>
                  </a:extLst>
                </p:cNvPr>
                <p:cNvSpPr/>
                <p:nvPr/>
              </p:nvSpPr>
              <p:spPr bwMode="auto">
                <a:xfrm>
                  <a:off x="8514735" y="25563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01" name="Cube 300">
                  <a:extLst>
                    <a:ext uri="{FF2B5EF4-FFF2-40B4-BE49-F238E27FC236}">
                      <a16:creationId xmlns:a16="http://schemas.microsoft.com/office/drawing/2014/main" id="{13CC6A88-C04E-8A42-9FC5-DE3380B6C9A0}"/>
                    </a:ext>
                  </a:extLst>
                </p:cNvPr>
                <p:cNvSpPr/>
                <p:nvPr/>
              </p:nvSpPr>
              <p:spPr bwMode="auto">
                <a:xfrm>
                  <a:off x="8667135" y="27087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02" name="Cube 301">
                  <a:extLst>
                    <a:ext uri="{FF2B5EF4-FFF2-40B4-BE49-F238E27FC236}">
                      <a16:creationId xmlns:a16="http://schemas.microsoft.com/office/drawing/2014/main" id="{1C23BD5E-151A-0E4C-8E49-1B2CE40FF26C}"/>
                    </a:ext>
                  </a:extLst>
                </p:cNvPr>
                <p:cNvSpPr/>
                <p:nvPr/>
              </p:nvSpPr>
              <p:spPr bwMode="auto">
                <a:xfrm>
                  <a:off x="8819535" y="28611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03" name="Cube 302">
                  <a:extLst>
                    <a:ext uri="{FF2B5EF4-FFF2-40B4-BE49-F238E27FC236}">
                      <a16:creationId xmlns:a16="http://schemas.microsoft.com/office/drawing/2014/main" id="{A6F902B2-8EF0-3444-8183-AE40CBA35A02}"/>
                    </a:ext>
                  </a:extLst>
                </p:cNvPr>
                <p:cNvSpPr/>
                <p:nvPr/>
              </p:nvSpPr>
              <p:spPr bwMode="auto">
                <a:xfrm>
                  <a:off x="8971935" y="30135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04" name="Cube 303">
                  <a:extLst>
                    <a:ext uri="{FF2B5EF4-FFF2-40B4-BE49-F238E27FC236}">
                      <a16:creationId xmlns:a16="http://schemas.microsoft.com/office/drawing/2014/main" id="{2F7F1689-69E2-FB42-AA14-987795EDF564}"/>
                    </a:ext>
                  </a:extLst>
                </p:cNvPr>
                <p:cNvSpPr/>
                <p:nvPr/>
              </p:nvSpPr>
              <p:spPr bwMode="auto">
                <a:xfrm>
                  <a:off x="9124335" y="31659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05" name="Cube 304">
                  <a:extLst>
                    <a:ext uri="{FF2B5EF4-FFF2-40B4-BE49-F238E27FC236}">
                      <a16:creationId xmlns:a16="http://schemas.microsoft.com/office/drawing/2014/main" id="{5C8E73E1-C5D2-EB4A-88D5-032AD72EA6B7}"/>
                    </a:ext>
                  </a:extLst>
                </p:cNvPr>
                <p:cNvSpPr/>
                <p:nvPr/>
              </p:nvSpPr>
              <p:spPr bwMode="auto">
                <a:xfrm>
                  <a:off x="9276735" y="33183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06" name="Cube 305">
                  <a:extLst>
                    <a:ext uri="{FF2B5EF4-FFF2-40B4-BE49-F238E27FC236}">
                      <a16:creationId xmlns:a16="http://schemas.microsoft.com/office/drawing/2014/main" id="{8F411F14-1310-DD42-8E9B-2D9FE1D06EB1}"/>
                    </a:ext>
                  </a:extLst>
                </p:cNvPr>
                <p:cNvSpPr/>
                <p:nvPr/>
              </p:nvSpPr>
              <p:spPr bwMode="auto">
                <a:xfrm>
                  <a:off x="9429135" y="34707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07" name="Cube 306">
                  <a:extLst>
                    <a:ext uri="{FF2B5EF4-FFF2-40B4-BE49-F238E27FC236}">
                      <a16:creationId xmlns:a16="http://schemas.microsoft.com/office/drawing/2014/main" id="{44EDF5AC-42A9-E94F-8A32-7448B3B450C2}"/>
                    </a:ext>
                  </a:extLst>
                </p:cNvPr>
                <p:cNvSpPr/>
                <p:nvPr/>
              </p:nvSpPr>
              <p:spPr bwMode="auto">
                <a:xfrm>
                  <a:off x="9581535" y="36231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08" name="Cube 307">
                  <a:extLst>
                    <a:ext uri="{FF2B5EF4-FFF2-40B4-BE49-F238E27FC236}">
                      <a16:creationId xmlns:a16="http://schemas.microsoft.com/office/drawing/2014/main" id="{DEA6F63E-4D9F-DA47-865D-9F455BCDB0E0}"/>
                    </a:ext>
                  </a:extLst>
                </p:cNvPr>
                <p:cNvSpPr/>
                <p:nvPr/>
              </p:nvSpPr>
              <p:spPr bwMode="auto">
                <a:xfrm>
                  <a:off x="9733935" y="37755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3687C748-6B2C-9C4C-B17B-FF76696A7CE5}"/>
                </a:ext>
              </a:extLst>
            </p:cNvPr>
            <p:cNvGrpSpPr/>
            <p:nvPr/>
          </p:nvGrpSpPr>
          <p:grpSpPr>
            <a:xfrm>
              <a:off x="6110749" y="4940712"/>
              <a:ext cx="736009" cy="515630"/>
              <a:chOff x="7782232" y="1455174"/>
              <a:chExt cx="2561304" cy="1794388"/>
            </a:xfrm>
          </p:grpSpPr>
          <p:grpSp>
            <p:nvGrpSpPr>
              <p:cNvPr id="332" name="Group 331">
                <a:extLst>
                  <a:ext uri="{FF2B5EF4-FFF2-40B4-BE49-F238E27FC236}">
                    <a16:creationId xmlns:a16="http://schemas.microsoft.com/office/drawing/2014/main" id="{6A65EE4C-5D0A-C24C-827E-DA23AE1205BB}"/>
                  </a:ext>
                </a:extLst>
              </p:cNvPr>
              <p:cNvGrpSpPr/>
              <p:nvPr/>
            </p:nvGrpSpPr>
            <p:grpSpPr>
              <a:xfrm>
                <a:off x="8583561" y="1455174"/>
                <a:ext cx="1759975" cy="1759975"/>
                <a:chOff x="8209935" y="2251587"/>
                <a:chExt cx="1759975" cy="1759975"/>
              </a:xfrm>
            </p:grpSpPr>
            <p:sp>
              <p:nvSpPr>
                <p:cNvPr id="357" name="Cube 356">
                  <a:extLst>
                    <a:ext uri="{FF2B5EF4-FFF2-40B4-BE49-F238E27FC236}">
                      <a16:creationId xmlns:a16="http://schemas.microsoft.com/office/drawing/2014/main" id="{9ACFA2C5-6179-8043-B66E-155F06D9BF9F}"/>
                    </a:ext>
                  </a:extLst>
                </p:cNvPr>
                <p:cNvSpPr/>
                <p:nvPr/>
              </p:nvSpPr>
              <p:spPr bwMode="auto">
                <a:xfrm>
                  <a:off x="8209935" y="22515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8" name="Cube 357">
                  <a:extLst>
                    <a:ext uri="{FF2B5EF4-FFF2-40B4-BE49-F238E27FC236}">
                      <a16:creationId xmlns:a16="http://schemas.microsoft.com/office/drawing/2014/main" id="{9E503CF1-1F3C-7840-AEF3-3AE58018C343}"/>
                    </a:ext>
                  </a:extLst>
                </p:cNvPr>
                <p:cNvSpPr/>
                <p:nvPr/>
              </p:nvSpPr>
              <p:spPr bwMode="auto">
                <a:xfrm>
                  <a:off x="8362335" y="24039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9" name="Cube 358">
                  <a:extLst>
                    <a:ext uri="{FF2B5EF4-FFF2-40B4-BE49-F238E27FC236}">
                      <a16:creationId xmlns:a16="http://schemas.microsoft.com/office/drawing/2014/main" id="{85679435-F96E-9F47-9F16-23E540722BEB}"/>
                    </a:ext>
                  </a:extLst>
                </p:cNvPr>
                <p:cNvSpPr/>
                <p:nvPr/>
              </p:nvSpPr>
              <p:spPr bwMode="auto">
                <a:xfrm>
                  <a:off x="8514735" y="25563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0" name="Cube 359">
                  <a:extLst>
                    <a:ext uri="{FF2B5EF4-FFF2-40B4-BE49-F238E27FC236}">
                      <a16:creationId xmlns:a16="http://schemas.microsoft.com/office/drawing/2014/main" id="{53F79A52-307A-FF41-B7B9-669B9663ECCE}"/>
                    </a:ext>
                  </a:extLst>
                </p:cNvPr>
                <p:cNvSpPr/>
                <p:nvPr/>
              </p:nvSpPr>
              <p:spPr bwMode="auto">
                <a:xfrm>
                  <a:off x="8667135" y="27087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1" name="Cube 360">
                  <a:extLst>
                    <a:ext uri="{FF2B5EF4-FFF2-40B4-BE49-F238E27FC236}">
                      <a16:creationId xmlns:a16="http://schemas.microsoft.com/office/drawing/2014/main" id="{4AC1ED0D-B0D0-D246-BC0F-A0A2CD620E8D}"/>
                    </a:ext>
                  </a:extLst>
                </p:cNvPr>
                <p:cNvSpPr/>
                <p:nvPr/>
              </p:nvSpPr>
              <p:spPr bwMode="auto">
                <a:xfrm>
                  <a:off x="8819535" y="28611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2" name="Cube 361">
                  <a:extLst>
                    <a:ext uri="{FF2B5EF4-FFF2-40B4-BE49-F238E27FC236}">
                      <a16:creationId xmlns:a16="http://schemas.microsoft.com/office/drawing/2014/main" id="{B633CA3C-B296-4D4F-A3BA-150DD55DEAD3}"/>
                    </a:ext>
                  </a:extLst>
                </p:cNvPr>
                <p:cNvSpPr/>
                <p:nvPr/>
              </p:nvSpPr>
              <p:spPr bwMode="auto">
                <a:xfrm>
                  <a:off x="8971935" y="30135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3" name="Cube 362">
                  <a:extLst>
                    <a:ext uri="{FF2B5EF4-FFF2-40B4-BE49-F238E27FC236}">
                      <a16:creationId xmlns:a16="http://schemas.microsoft.com/office/drawing/2014/main" id="{5504D90A-F9FA-7B46-952B-D8653992D254}"/>
                    </a:ext>
                  </a:extLst>
                </p:cNvPr>
                <p:cNvSpPr/>
                <p:nvPr/>
              </p:nvSpPr>
              <p:spPr bwMode="auto">
                <a:xfrm>
                  <a:off x="9124335" y="31659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4" name="Cube 363">
                  <a:extLst>
                    <a:ext uri="{FF2B5EF4-FFF2-40B4-BE49-F238E27FC236}">
                      <a16:creationId xmlns:a16="http://schemas.microsoft.com/office/drawing/2014/main" id="{E069027A-018F-CC48-8594-1F551066E09C}"/>
                    </a:ext>
                  </a:extLst>
                </p:cNvPr>
                <p:cNvSpPr/>
                <p:nvPr/>
              </p:nvSpPr>
              <p:spPr bwMode="auto">
                <a:xfrm>
                  <a:off x="9276735" y="33183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5" name="Cube 364">
                  <a:extLst>
                    <a:ext uri="{FF2B5EF4-FFF2-40B4-BE49-F238E27FC236}">
                      <a16:creationId xmlns:a16="http://schemas.microsoft.com/office/drawing/2014/main" id="{F8F39916-43D2-7648-8D8C-9AB9EDBD6439}"/>
                    </a:ext>
                  </a:extLst>
                </p:cNvPr>
                <p:cNvSpPr/>
                <p:nvPr/>
              </p:nvSpPr>
              <p:spPr bwMode="auto">
                <a:xfrm>
                  <a:off x="9429135" y="34707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6" name="Cube 365">
                  <a:extLst>
                    <a:ext uri="{FF2B5EF4-FFF2-40B4-BE49-F238E27FC236}">
                      <a16:creationId xmlns:a16="http://schemas.microsoft.com/office/drawing/2014/main" id="{059EB0F8-B0E8-3E49-97D9-AD40B5E4872B}"/>
                    </a:ext>
                  </a:extLst>
                </p:cNvPr>
                <p:cNvSpPr/>
                <p:nvPr/>
              </p:nvSpPr>
              <p:spPr bwMode="auto">
                <a:xfrm>
                  <a:off x="9581535" y="36231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7" name="Cube 366">
                  <a:extLst>
                    <a:ext uri="{FF2B5EF4-FFF2-40B4-BE49-F238E27FC236}">
                      <a16:creationId xmlns:a16="http://schemas.microsoft.com/office/drawing/2014/main" id="{81EF0846-6028-2746-BE66-C9E4E4C87658}"/>
                    </a:ext>
                  </a:extLst>
                </p:cNvPr>
                <p:cNvSpPr/>
                <p:nvPr/>
              </p:nvSpPr>
              <p:spPr bwMode="auto">
                <a:xfrm>
                  <a:off x="9733935" y="37755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33" name="Group 332">
                <a:extLst>
                  <a:ext uri="{FF2B5EF4-FFF2-40B4-BE49-F238E27FC236}">
                    <a16:creationId xmlns:a16="http://schemas.microsoft.com/office/drawing/2014/main" id="{0C5DF0F5-205E-FE47-A01D-6B5676E03B34}"/>
                  </a:ext>
                </a:extLst>
              </p:cNvPr>
              <p:cNvGrpSpPr/>
              <p:nvPr/>
            </p:nvGrpSpPr>
            <p:grpSpPr>
              <a:xfrm>
                <a:off x="8175523" y="1469922"/>
                <a:ext cx="1759975" cy="1759975"/>
                <a:chOff x="8209935" y="2251587"/>
                <a:chExt cx="1759975" cy="1759975"/>
              </a:xfrm>
            </p:grpSpPr>
            <p:sp>
              <p:nvSpPr>
                <p:cNvPr id="346" name="Cube 345">
                  <a:extLst>
                    <a:ext uri="{FF2B5EF4-FFF2-40B4-BE49-F238E27FC236}">
                      <a16:creationId xmlns:a16="http://schemas.microsoft.com/office/drawing/2014/main" id="{CFFDFF41-409A-FF40-A8B3-33149F52417D}"/>
                    </a:ext>
                  </a:extLst>
                </p:cNvPr>
                <p:cNvSpPr/>
                <p:nvPr/>
              </p:nvSpPr>
              <p:spPr bwMode="auto">
                <a:xfrm>
                  <a:off x="8209935" y="22515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47" name="Cube 346">
                  <a:extLst>
                    <a:ext uri="{FF2B5EF4-FFF2-40B4-BE49-F238E27FC236}">
                      <a16:creationId xmlns:a16="http://schemas.microsoft.com/office/drawing/2014/main" id="{C2FC5C2F-DB6E-2F42-8535-3DC1A0D8D0EF}"/>
                    </a:ext>
                  </a:extLst>
                </p:cNvPr>
                <p:cNvSpPr/>
                <p:nvPr/>
              </p:nvSpPr>
              <p:spPr bwMode="auto">
                <a:xfrm>
                  <a:off x="8362335" y="24039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48" name="Cube 347">
                  <a:extLst>
                    <a:ext uri="{FF2B5EF4-FFF2-40B4-BE49-F238E27FC236}">
                      <a16:creationId xmlns:a16="http://schemas.microsoft.com/office/drawing/2014/main" id="{8C61DA55-0FFA-FD4F-8114-D88452D8CB72}"/>
                    </a:ext>
                  </a:extLst>
                </p:cNvPr>
                <p:cNvSpPr/>
                <p:nvPr/>
              </p:nvSpPr>
              <p:spPr bwMode="auto">
                <a:xfrm>
                  <a:off x="8514735" y="25563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49" name="Cube 348">
                  <a:extLst>
                    <a:ext uri="{FF2B5EF4-FFF2-40B4-BE49-F238E27FC236}">
                      <a16:creationId xmlns:a16="http://schemas.microsoft.com/office/drawing/2014/main" id="{A6939475-8A29-284B-BBAF-B2FCEC9D5C4F}"/>
                    </a:ext>
                  </a:extLst>
                </p:cNvPr>
                <p:cNvSpPr/>
                <p:nvPr/>
              </p:nvSpPr>
              <p:spPr bwMode="auto">
                <a:xfrm>
                  <a:off x="8667135" y="27087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0" name="Cube 349">
                  <a:extLst>
                    <a:ext uri="{FF2B5EF4-FFF2-40B4-BE49-F238E27FC236}">
                      <a16:creationId xmlns:a16="http://schemas.microsoft.com/office/drawing/2014/main" id="{DDF9E7E9-E73A-4841-9259-6609FE6E88A5}"/>
                    </a:ext>
                  </a:extLst>
                </p:cNvPr>
                <p:cNvSpPr/>
                <p:nvPr/>
              </p:nvSpPr>
              <p:spPr bwMode="auto">
                <a:xfrm>
                  <a:off x="8819535" y="28611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1" name="Cube 350">
                  <a:extLst>
                    <a:ext uri="{FF2B5EF4-FFF2-40B4-BE49-F238E27FC236}">
                      <a16:creationId xmlns:a16="http://schemas.microsoft.com/office/drawing/2014/main" id="{2453298F-FF6C-D548-B44A-0F64BA9AA3C5}"/>
                    </a:ext>
                  </a:extLst>
                </p:cNvPr>
                <p:cNvSpPr/>
                <p:nvPr/>
              </p:nvSpPr>
              <p:spPr bwMode="auto">
                <a:xfrm>
                  <a:off x="8971935" y="30135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2" name="Cube 351">
                  <a:extLst>
                    <a:ext uri="{FF2B5EF4-FFF2-40B4-BE49-F238E27FC236}">
                      <a16:creationId xmlns:a16="http://schemas.microsoft.com/office/drawing/2014/main" id="{1ACF6047-AB8B-B944-B8DC-9D650B6526F0}"/>
                    </a:ext>
                  </a:extLst>
                </p:cNvPr>
                <p:cNvSpPr/>
                <p:nvPr/>
              </p:nvSpPr>
              <p:spPr bwMode="auto">
                <a:xfrm>
                  <a:off x="9124335" y="31659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3" name="Cube 352">
                  <a:extLst>
                    <a:ext uri="{FF2B5EF4-FFF2-40B4-BE49-F238E27FC236}">
                      <a16:creationId xmlns:a16="http://schemas.microsoft.com/office/drawing/2014/main" id="{84940897-9511-0442-951D-1E0796E83007}"/>
                    </a:ext>
                  </a:extLst>
                </p:cNvPr>
                <p:cNvSpPr/>
                <p:nvPr/>
              </p:nvSpPr>
              <p:spPr bwMode="auto">
                <a:xfrm>
                  <a:off x="9276735" y="33183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4" name="Cube 353">
                  <a:extLst>
                    <a:ext uri="{FF2B5EF4-FFF2-40B4-BE49-F238E27FC236}">
                      <a16:creationId xmlns:a16="http://schemas.microsoft.com/office/drawing/2014/main" id="{4BE252DE-9B36-9A45-B0AA-7DE2DFD0C57D}"/>
                    </a:ext>
                  </a:extLst>
                </p:cNvPr>
                <p:cNvSpPr/>
                <p:nvPr/>
              </p:nvSpPr>
              <p:spPr bwMode="auto">
                <a:xfrm>
                  <a:off x="9429135" y="34707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5" name="Cube 354">
                  <a:extLst>
                    <a:ext uri="{FF2B5EF4-FFF2-40B4-BE49-F238E27FC236}">
                      <a16:creationId xmlns:a16="http://schemas.microsoft.com/office/drawing/2014/main" id="{3BE2F0BD-2D3E-9D41-B070-6E0F481F2E7B}"/>
                    </a:ext>
                  </a:extLst>
                </p:cNvPr>
                <p:cNvSpPr/>
                <p:nvPr/>
              </p:nvSpPr>
              <p:spPr bwMode="auto">
                <a:xfrm>
                  <a:off x="9581535" y="36231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6" name="Cube 355">
                  <a:extLst>
                    <a:ext uri="{FF2B5EF4-FFF2-40B4-BE49-F238E27FC236}">
                      <a16:creationId xmlns:a16="http://schemas.microsoft.com/office/drawing/2014/main" id="{DB179A70-1562-7F44-85A1-8A7B454BC4E0}"/>
                    </a:ext>
                  </a:extLst>
                </p:cNvPr>
                <p:cNvSpPr/>
                <p:nvPr/>
              </p:nvSpPr>
              <p:spPr bwMode="auto">
                <a:xfrm>
                  <a:off x="9733935" y="37755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34" name="Group 333">
                <a:extLst>
                  <a:ext uri="{FF2B5EF4-FFF2-40B4-BE49-F238E27FC236}">
                    <a16:creationId xmlns:a16="http://schemas.microsoft.com/office/drawing/2014/main" id="{9293A88A-A180-4C4B-862D-8A62908A87C0}"/>
                  </a:ext>
                </a:extLst>
              </p:cNvPr>
              <p:cNvGrpSpPr/>
              <p:nvPr/>
            </p:nvGrpSpPr>
            <p:grpSpPr>
              <a:xfrm>
                <a:off x="7782232" y="1489587"/>
                <a:ext cx="1759975" cy="1759975"/>
                <a:chOff x="8209935" y="2251587"/>
                <a:chExt cx="1759975" cy="1759975"/>
              </a:xfrm>
            </p:grpSpPr>
            <p:sp>
              <p:nvSpPr>
                <p:cNvPr id="335" name="Cube 334">
                  <a:extLst>
                    <a:ext uri="{FF2B5EF4-FFF2-40B4-BE49-F238E27FC236}">
                      <a16:creationId xmlns:a16="http://schemas.microsoft.com/office/drawing/2014/main" id="{71CAADF8-17C3-2B41-914B-91228469FBBC}"/>
                    </a:ext>
                  </a:extLst>
                </p:cNvPr>
                <p:cNvSpPr/>
                <p:nvPr/>
              </p:nvSpPr>
              <p:spPr bwMode="auto">
                <a:xfrm>
                  <a:off x="8209935" y="22515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36" name="Cube 335">
                  <a:extLst>
                    <a:ext uri="{FF2B5EF4-FFF2-40B4-BE49-F238E27FC236}">
                      <a16:creationId xmlns:a16="http://schemas.microsoft.com/office/drawing/2014/main" id="{87A5A265-59FB-FB46-BDAD-14B96F9F443E}"/>
                    </a:ext>
                  </a:extLst>
                </p:cNvPr>
                <p:cNvSpPr/>
                <p:nvPr/>
              </p:nvSpPr>
              <p:spPr bwMode="auto">
                <a:xfrm>
                  <a:off x="8362335" y="24039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37" name="Cube 336">
                  <a:extLst>
                    <a:ext uri="{FF2B5EF4-FFF2-40B4-BE49-F238E27FC236}">
                      <a16:creationId xmlns:a16="http://schemas.microsoft.com/office/drawing/2014/main" id="{4E5666DB-B9C0-7645-B10F-F1D122A19942}"/>
                    </a:ext>
                  </a:extLst>
                </p:cNvPr>
                <p:cNvSpPr/>
                <p:nvPr/>
              </p:nvSpPr>
              <p:spPr bwMode="auto">
                <a:xfrm>
                  <a:off x="8514735" y="25563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38" name="Cube 337">
                  <a:extLst>
                    <a:ext uri="{FF2B5EF4-FFF2-40B4-BE49-F238E27FC236}">
                      <a16:creationId xmlns:a16="http://schemas.microsoft.com/office/drawing/2014/main" id="{4EAFE566-E83B-8D45-8625-81E83C82B558}"/>
                    </a:ext>
                  </a:extLst>
                </p:cNvPr>
                <p:cNvSpPr/>
                <p:nvPr/>
              </p:nvSpPr>
              <p:spPr bwMode="auto">
                <a:xfrm>
                  <a:off x="8667135" y="27087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39" name="Cube 338">
                  <a:extLst>
                    <a:ext uri="{FF2B5EF4-FFF2-40B4-BE49-F238E27FC236}">
                      <a16:creationId xmlns:a16="http://schemas.microsoft.com/office/drawing/2014/main" id="{938BA1CB-10A3-C44C-96C8-C47802FA3CBD}"/>
                    </a:ext>
                  </a:extLst>
                </p:cNvPr>
                <p:cNvSpPr/>
                <p:nvPr/>
              </p:nvSpPr>
              <p:spPr bwMode="auto">
                <a:xfrm>
                  <a:off x="8819535" y="28611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40" name="Cube 339">
                  <a:extLst>
                    <a:ext uri="{FF2B5EF4-FFF2-40B4-BE49-F238E27FC236}">
                      <a16:creationId xmlns:a16="http://schemas.microsoft.com/office/drawing/2014/main" id="{5C3880C4-394E-744F-932E-F0A4DB3112A0}"/>
                    </a:ext>
                  </a:extLst>
                </p:cNvPr>
                <p:cNvSpPr/>
                <p:nvPr/>
              </p:nvSpPr>
              <p:spPr bwMode="auto">
                <a:xfrm>
                  <a:off x="8971935" y="30135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41" name="Cube 340">
                  <a:extLst>
                    <a:ext uri="{FF2B5EF4-FFF2-40B4-BE49-F238E27FC236}">
                      <a16:creationId xmlns:a16="http://schemas.microsoft.com/office/drawing/2014/main" id="{440DE073-F72C-A642-A96C-A4F7F750456A}"/>
                    </a:ext>
                  </a:extLst>
                </p:cNvPr>
                <p:cNvSpPr/>
                <p:nvPr/>
              </p:nvSpPr>
              <p:spPr bwMode="auto">
                <a:xfrm>
                  <a:off x="9124335" y="31659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42" name="Cube 341">
                  <a:extLst>
                    <a:ext uri="{FF2B5EF4-FFF2-40B4-BE49-F238E27FC236}">
                      <a16:creationId xmlns:a16="http://schemas.microsoft.com/office/drawing/2014/main" id="{C16264BD-341E-054E-BE88-B14520E25870}"/>
                    </a:ext>
                  </a:extLst>
                </p:cNvPr>
                <p:cNvSpPr/>
                <p:nvPr/>
              </p:nvSpPr>
              <p:spPr bwMode="auto">
                <a:xfrm>
                  <a:off x="9276735" y="33183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43" name="Cube 342">
                  <a:extLst>
                    <a:ext uri="{FF2B5EF4-FFF2-40B4-BE49-F238E27FC236}">
                      <a16:creationId xmlns:a16="http://schemas.microsoft.com/office/drawing/2014/main" id="{03AA8132-3508-384A-9D01-E17B63A94615}"/>
                    </a:ext>
                  </a:extLst>
                </p:cNvPr>
                <p:cNvSpPr/>
                <p:nvPr/>
              </p:nvSpPr>
              <p:spPr bwMode="auto">
                <a:xfrm>
                  <a:off x="9429135" y="34707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44" name="Cube 343">
                  <a:extLst>
                    <a:ext uri="{FF2B5EF4-FFF2-40B4-BE49-F238E27FC236}">
                      <a16:creationId xmlns:a16="http://schemas.microsoft.com/office/drawing/2014/main" id="{6C7099D7-D725-8E42-B373-154DA9AF7DAB}"/>
                    </a:ext>
                  </a:extLst>
                </p:cNvPr>
                <p:cNvSpPr/>
                <p:nvPr/>
              </p:nvSpPr>
              <p:spPr bwMode="auto">
                <a:xfrm>
                  <a:off x="9581535" y="36231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45" name="Cube 344">
                  <a:extLst>
                    <a:ext uri="{FF2B5EF4-FFF2-40B4-BE49-F238E27FC236}">
                      <a16:creationId xmlns:a16="http://schemas.microsoft.com/office/drawing/2014/main" id="{BD49181D-BEC6-D84D-915D-F213F0116EBB}"/>
                    </a:ext>
                  </a:extLst>
                </p:cNvPr>
                <p:cNvSpPr/>
                <p:nvPr/>
              </p:nvSpPr>
              <p:spPr bwMode="auto">
                <a:xfrm>
                  <a:off x="9733935" y="3775587"/>
                  <a:ext cx="235975" cy="235975"/>
                </a:xfrm>
                <a:prstGeom prst="cub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b">
                  <a:prstTxWarp prst="textNoShape">
                    <a:avLst/>
                  </a:prstTxWarp>
                </a:bodyPr>
                <a:lstStyle/>
                <a:p>
                  <a:pPr algn="ctr">
                    <a:spcBef>
                      <a:spcPct val="0"/>
                    </a:spcBef>
                  </a:pP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368" name="Right Arrow 367">
              <a:extLst>
                <a:ext uri="{FF2B5EF4-FFF2-40B4-BE49-F238E27FC236}">
                  <a16:creationId xmlns:a16="http://schemas.microsoft.com/office/drawing/2014/main" id="{E9DA4141-EC1F-0E49-B740-D15FB953C00C}"/>
                </a:ext>
              </a:extLst>
            </p:cNvPr>
            <p:cNvSpPr/>
            <p:nvPr/>
          </p:nvSpPr>
          <p:spPr bwMode="auto">
            <a:xfrm rot="1437159">
              <a:off x="4916823" y="4731490"/>
              <a:ext cx="1121528" cy="316944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1">
                  <a:lumMod val="75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69" name="TextBox 368">
              <a:extLst>
                <a:ext uri="{FF2B5EF4-FFF2-40B4-BE49-F238E27FC236}">
                  <a16:creationId xmlns:a16="http://schemas.microsoft.com/office/drawing/2014/main" id="{C7DD02F2-8954-7843-B3AB-0BEFE09BA3C3}"/>
                </a:ext>
              </a:extLst>
            </p:cNvPr>
            <p:cNvSpPr txBox="1"/>
            <p:nvPr/>
          </p:nvSpPr>
          <p:spPr>
            <a:xfrm>
              <a:off x="6600974" y="3657601"/>
              <a:ext cx="16369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Optimized </a:t>
              </a:r>
              <a:br>
                <a:rPr lang="en-US" sz="1400" dirty="0"/>
              </a:br>
              <a:r>
                <a:rPr lang="en-US" sz="1400" dirty="0"/>
                <a:t>Graviton2 binaries</a:t>
              </a:r>
            </a:p>
          </p:txBody>
        </p:sp>
        <p:sp>
          <p:nvSpPr>
            <p:cNvPr id="370" name="TextBox 369">
              <a:extLst>
                <a:ext uri="{FF2B5EF4-FFF2-40B4-BE49-F238E27FC236}">
                  <a16:creationId xmlns:a16="http://schemas.microsoft.com/office/drawing/2014/main" id="{14E1ACED-407F-BE4D-90CC-50BD82182C8A}"/>
                </a:ext>
              </a:extLst>
            </p:cNvPr>
            <p:cNvSpPr txBox="1"/>
            <p:nvPr/>
          </p:nvSpPr>
          <p:spPr>
            <a:xfrm>
              <a:off x="6759146" y="4338485"/>
              <a:ext cx="14895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Optimized</a:t>
              </a:r>
              <a:br>
                <a:rPr lang="en-US" sz="1400" dirty="0"/>
              </a:br>
              <a:r>
                <a:rPr lang="en-US" sz="1400" dirty="0"/>
                <a:t>Skylake binaries</a:t>
              </a:r>
            </a:p>
          </p:txBody>
        </p:sp>
        <p:sp>
          <p:nvSpPr>
            <p:cNvPr id="371" name="TextBox 370">
              <a:extLst>
                <a:ext uri="{FF2B5EF4-FFF2-40B4-BE49-F238E27FC236}">
                  <a16:creationId xmlns:a16="http://schemas.microsoft.com/office/drawing/2014/main" id="{FB5E6DE8-F5C8-BC4F-982A-34118D9D1E2B}"/>
                </a:ext>
              </a:extLst>
            </p:cNvPr>
            <p:cNvSpPr txBox="1"/>
            <p:nvPr/>
          </p:nvSpPr>
          <p:spPr>
            <a:xfrm>
              <a:off x="6848704" y="4989872"/>
              <a:ext cx="12506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Optimized</a:t>
              </a:r>
              <a:br>
                <a:rPr lang="en-US" sz="1400" dirty="0"/>
              </a:br>
              <a:r>
                <a:rPr lang="en-US" sz="1400" dirty="0"/>
                <a:t>GPU binaries</a:t>
              </a:r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66483908-3E71-6744-99E6-7A20D08F41B0}"/>
                </a:ext>
              </a:extLst>
            </p:cNvPr>
            <p:cNvSpPr txBox="1"/>
            <p:nvPr/>
          </p:nvSpPr>
          <p:spPr>
            <a:xfrm>
              <a:off x="10597763" y="3721511"/>
              <a:ext cx="1576072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Many </a:t>
              </a:r>
              <a:br>
                <a:rPr lang="en-US" sz="1400" b="1" dirty="0"/>
              </a:br>
              <a:r>
                <a:rPr lang="en-US" sz="1400" b="1" dirty="0"/>
                <a:t>software stacks </a:t>
              </a:r>
              <a:br>
                <a:rPr lang="en-US" sz="1400" dirty="0"/>
              </a:br>
              <a:endParaRPr lang="en-US" sz="1400" dirty="0"/>
            </a:p>
            <a:p>
              <a:pPr algn="ctr"/>
              <a:r>
                <a:rPr lang="en-US" sz="1400" dirty="0"/>
                <a:t>Built for specific:</a:t>
              </a:r>
              <a:br>
                <a:rPr lang="en-US" sz="1400" dirty="0"/>
              </a:br>
              <a:r>
                <a:rPr lang="en-US" sz="1400" dirty="0"/>
                <a:t>Systems</a:t>
              </a:r>
              <a:br>
                <a:rPr lang="en-US" sz="1400" dirty="0"/>
              </a:br>
              <a:r>
                <a:rPr lang="en-US" sz="1400" dirty="0"/>
                <a:t>Compilers</a:t>
              </a:r>
              <a:br>
                <a:rPr lang="en-US" sz="1400" dirty="0"/>
              </a:br>
              <a:r>
                <a:rPr lang="en-US" sz="1400" dirty="0"/>
                <a:t>OS’s</a:t>
              </a:r>
              <a:br>
                <a:rPr lang="en-US" sz="1400" dirty="0"/>
              </a:br>
              <a:r>
                <a:rPr lang="en-US" sz="1400" dirty="0"/>
                <a:t>MPIs</a:t>
              </a:r>
              <a:br>
                <a:rPr lang="en-US" sz="1400" dirty="0"/>
              </a:br>
              <a:r>
                <a:rPr lang="en-US" sz="1400" dirty="0"/>
                <a:t>etc.</a:t>
              </a:r>
            </a:p>
          </p:txBody>
        </p:sp>
        <p:sp>
          <p:nvSpPr>
            <p:cNvPr id="381" name="Right Arrow 380">
              <a:extLst>
                <a:ext uri="{FF2B5EF4-FFF2-40B4-BE49-F238E27FC236}">
                  <a16:creationId xmlns:a16="http://schemas.microsoft.com/office/drawing/2014/main" id="{1CC8AA99-D3B7-D740-A387-4E145B17505E}"/>
                </a:ext>
              </a:extLst>
            </p:cNvPr>
            <p:cNvSpPr/>
            <p:nvPr/>
          </p:nvSpPr>
          <p:spPr bwMode="auto">
            <a:xfrm>
              <a:off x="8202561" y="3733803"/>
              <a:ext cx="577645" cy="336754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1">
                  <a:lumMod val="75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600" dirty="0">
                <a:solidFill>
                  <a:srgbClr val="000000"/>
                </a:solidFill>
              </a:endParaRPr>
            </a:p>
          </p:txBody>
        </p:sp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DF01A0BC-59D2-634F-89FD-238E32891D45}"/>
                </a:ext>
              </a:extLst>
            </p:cNvPr>
            <p:cNvGrpSpPr/>
            <p:nvPr/>
          </p:nvGrpSpPr>
          <p:grpSpPr>
            <a:xfrm>
              <a:off x="8888359" y="3620728"/>
              <a:ext cx="1615702" cy="567815"/>
              <a:chOff x="9143998" y="3964856"/>
              <a:chExt cx="1615702" cy="567815"/>
            </a:xfrm>
          </p:grpSpPr>
          <p:pic>
            <p:nvPicPr>
              <p:cNvPr id="373" name="Graphic 372" descr="Priorities with solid fill">
                <a:extLst>
                  <a:ext uri="{FF2B5EF4-FFF2-40B4-BE49-F238E27FC236}">
                    <a16:creationId xmlns:a16="http://schemas.microsoft.com/office/drawing/2014/main" id="{2E77411D-6AD9-7F46-9344-D0D441800A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43998" y="3988918"/>
                <a:ext cx="528436" cy="528436"/>
              </a:xfrm>
              <a:prstGeom prst="rect">
                <a:avLst/>
              </a:prstGeom>
            </p:spPr>
          </p:pic>
          <p:pic>
            <p:nvPicPr>
              <p:cNvPr id="374" name="Graphic 373" descr="Priorities with solid fill">
                <a:extLst>
                  <a:ext uri="{FF2B5EF4-FFF2-40B4-BE49-F238E27FC236}">
                    <a16:creationId xmlns:a16="http://schemas.microsoft.com/office/drawing/2014/main" id="{C67D2671-32B6-7842-AD16-DAB620DBF0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660943" y="3969772"/>
                <a:ext cx="562899" cy="562899"/>
              </a:xfrm>
              <a:prstGeom prst="rect">
                <a:avLst/>
              </a:prstGeom>
            </p:spPr>
          </p:pic>
          <p:pic>
            <p:nvPicPr>
              <p:cNvPr id="383" name="Graphic 382" descr="Priorities with solid fill">
                <a:extLst>
                  <a:ext uri="{FF2B5EF4-FFF2-40B4-BE49-F238E27FC236}">
                    <a16:creationId xmlns:a16="http://schemas.microsoft.com/office/drawing/2014/main" id="{BF68BBBA-0AF9-2B42-BBE2-862261654A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196801" y="3964856"/>
                <a:ext cx="562899" cy="562899"/>
              </a:xfrm>
              <a:prstGeom prst="rect">
                <a:avLst/>
              </a:prstGeom>
            </p:spPr>
          </p:pic>
        </p:grpSp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198643BC-F4D6-CD47-BAC0-B851EED00A90}"/>
                </a:ext>
              </a:extLst>
            </p:cNvPr>
            <p:cNvGrpSpPr/>
            <p:nvPr/>
          </p:nvGrpSpPr>
          <p:grpSpPr>
            <a:xfrm>
              <a:off x="8893275" y="4304070"/>
              <a:ext cx="1615702" cy="567815"/>
              <a:chOff x="9143998" y="3964856"/>
              <a:chExt cx="1615702" cy="567815"/>
            </a:xfrm>
          </p:grpSpPr>
          <p:pic>
            <p:nvPicPr>
              <p:cNvPr id="386" name="Graphic 385" descr="Priorities with solid fill">
                <a:extLst>
                  <a:ext uri="{FF2B5EF4-FFF2-40B4-BE49-F238E27FC236}">
                    <a16:creationId xmlns:a16="http://schemas.microsoft.com/office/drawing/2014/main" id="{C862B25A-EABA-5648-B305-EAB3E56B2B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43998" y="3988918"/>
                <a:ext cx="528436" cy="528436"/>
              </a:xfrm>
              <a:prstGeom prst="rect">
                <a:avLst/>
              </a:prstGeom>
            </p:spPr>
          </p:pic>
          <p:pic>
            <p:nvPicPr>
              <p:cNvPr id="387" name="Graphic 386" descr="Priorities with solid fill">
                <a:extLst>
                  <a:ext uri="{FF2B5EF4-FFF2-40B4-BE49-F238E27FC236}">
                    <a16:creationId xmlns:a16="http://schemas.microsoft.com/office/drawing/2014/main" id="{EEB20F4C-DC66-8D4A-BE35-ACC92E847B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660943" y="3969772"/>
                <a:ext cx="562899" cy="562899"/>
              </a:xfrm>
              <a:prstGeom prst="rect">
                <a:avLst/>
              </a:prstGeom>
            </p:spPr>
          </p:pic>
          <p:pic>
            <p:nvPicPr>
              <p:cNvPr id="388" name="Graphic 387" descr="Priorities with solid fill">
                <a:extLst>
                  <a:ext uri="{FF2B5EF4-FFF2-40B4-BE49-F238E27FC236}">
                    <a16:creationId xmlns:a16="http://schemas.microsoft.com/office/drawing/2014/main" id="{F34F8588-95BF-BC46-B4BC-7A4AF456CC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196801" y="3964856"/>
                <a:ext cx="562899" cy="562899"/>
              </a:xfrm>
              <a:prstGeom prst="rect">
                <a:avLst/>
              </a:prstGeom>
            </p:spPr>
          </p:pic>
        </p:grpSp>
        <p:sp>
          <p:nvSpPr>
            <p:cNvPr id="389" name="Right Arrow 388">
              <a:extLst>
                <a:ext uri="{FF2B5EF4-FFF2-40B4-BE49-F238E27FC236}">
                  <a16:creationId xmlns:a16="http://schemas.microsoft.com/office/drawing/2014/main" id="{F7180214-22FF-4D46-AD25-DA6C5561032E}"/>
                </a:ext>
              </a:extLst>
            </p:cNvPr>
            <p:cNvSpPr/>
            <p:nvPr/>
          </p:nvSpPr>
          <p:spPr bwMode="auto">
            <a:xfrm>
              <a:off x="8209935" y="4385188"/>
              <a:ext cx="577645" cy="336754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1">
                  <a:lumMod val="75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600" dirty="0">
                <a:solidFill>
                  <a:srgbClr val="000000"/>
                </a:solidFill>
              </a:endParaRPr>
            </a:p>
          </p:txBody>
        </p:sp>
        <p:grpSp>
          <p:nvGrpSpPr>
            <p:cNvPr id="390" name="Group 389">
              <a:extLst>
                <a:ext uri="{FF2B5EF4-FFF2-40B4-BE49-F238E27FC236}">
                  <a16:creationId xmlns:a16="http://schemas.microsoft.com/office/drawing/2014/main" id="{3D73C1A5-64B6-9548-9687-211F137EBD65}"/>
                </a:ext>
              </a:extLst>
            </p:cNvPr>
            <p:cNvGrpSpPr/>
            <p:nvPr/>
          </p:nvGrpSpPr>
          <p:grpSpPr>
            <a:xfrm>
              <a:off x="8927689" y="4987412"/>
              <a:ext cx="1615702" cy="567815"/>
              <a:chOff x="9143998" y="3964856"/>
              <a:chExt cx="1615702" cy="567815"/>
            </a:xfrm>
          </p:grpSpPr>
          <p:pic>
            <p:nvPicPr>
              <p:cNvPr id="391" name="Graphic 390" descr="Priorities with solid fill">
                <a:extLst>
                  <a:ext uri="{FF2B5EF4-FFF2-40B4-BE49-F238E27FC236}">
                    <a16:creationId xmlns:a16="http://schemas.microsoft.com/office/drawing/2014/main" id="{09276671-E5B2-3C42-AEDF-1A43F2F830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43998" y="3988918"/>
                <a:ext cx="528436" cy="528436"/>
              </a:xfrm>
              <a:prstGeom prst="rect">
                <a:avLst/>
              </a:prstGeom>
            </p:spPr>
          </p:pic>
          <p:pic>
            <p:nvPicPr>
              <p:cNvPr id="392" name="Graphic 391" descr="Priorities with solid fill">
                <a:extLst>
                  <a:ext uri="{FF2B5EF4-FFF2-40B4-BE49-F238E27FC236}">
                    <a16:creationId xmlns:a16="http://schemas.microsoft.com/office/drawing/2014/main" id="{27071ADD-3211-4D48-9630-85C59F404D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660943" y="3969772"/>
                <a:ext cx="562899" cy="562899"/>
              </a:xfrm>
              <a:prstGeom prst="rect">
                <a:avLst/>
              </a:prstGeom>
            </p:spPr>
          </p:pic>
          <p:pic>
            <p:nvPicPr>
              <p:cNvPr id="393" name="Graphic 392" descr="Priorities with solid fill">
                <a:extLst>
                  <a:ext uri="{FF2B5EF4-FFF2-40B4-BE49-F238E27FC236}">
                    <a16:creationId xmlns:a16="http://schemas.microsoft.com/office/drawing/2014/main" id="{F0CDA9D5-F793-B64E-9CB2-D167D92F62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196801" y="3964856"/>
                <a:ext cx="562899" cy="562899"/>
              </a:xfrm>
              <a:prstGeom prst="rect">
                <a:avLst/>
              </a:prstGeom>
            </p:spPr>
          </p:pic>
        </p:grpSp>
        <p:sp>
          <p:nvSpPr>
            <p:cNvPr id="394" name="Right Arrow 393">
              <a:extLst>
                <a:ext uri="{FF2B5EF4-FFF2-40B4-BE49-F238E27FC236}">
                  <a16:creationId xmlns:a16="http://schemas.microsoft.com/office/drawing/2014/main" id="{8D235D27-D9C1-C947-B549-F28E471BCA0C}"/>
                </a:ext>
              </a:extLst>
            </p:cNvPr>
            <p:cNvSpPr/>
            <p:nvPr/>
          </p:nvSpPr>
          <p:spPr bwMode="auto">
            <a:xfrm>
              <a:off x="8244349" y="5068530"/>
              <a:ext cx="577645" cy="336754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1">
                  <a:lumMod val="75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600" dirty="0">
                <a:solidFill>
                  <a:srgbClr val="000000"/>
                </a:solidFill>
              </a:endParaRPr>
            </a:p>
          </p:txBody>
        </p:sp>
        <p:grpSp>
          <p:nvGrpSpPr>
            <p:cNvPr id="398" name="Group 397">
              <a:extLst>
                <a:ext uri="{FF2B5EF4-FFF2-40B4-BE49-F238E27FC236}">
                  <a16:creationId xmlns:a16="http://schemas.microsoft.com/office/drawing/2014/main" id="{8BF8E3F6-E378-EA4A-98BF-023CDB8D1313}"/>
                </a:ext>
              </a:extLst>
            </p:cNvPr>
            <p:cNvGrpSpPr/>
            <p:nvPr/>
          </p:nvGrpSpPr>
          <p:grpSpPr>
            <a:xfrm>
              <a:off x="115529" y="3999823"/>
              <a:ext cx="864564" cy="936689"/>
              <a:chOff x="95865" y="4225964"/>
              <a:chExt cx="864564" cy="936689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C858E7-69E7-2A49-866E-861C55DE879C}"/>
                  </a:ext>
                </a:extLst>
              </p:cNvPr>
              <p:cNvSpPr txBox="1"/>
              <p:nvPr/>
            </p:nvSpPr>
            <p:spPr>
              <a:xfrm>
                <a:off x="95865" y="4793225"/>
                <a:ext cx="864564" cy="369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err="1"/>
                  <a:t>Spack</a:t>
                </a:r>
                <a:endParaRPr lang="en-US" b="1" dirty="0"/>
              </a:p>
            </p:txBody>
          </p:sp>
          <p:pic>
            <p:nvPicPr>
              <p:cNvPr id="397" name="Picture 396" descr="spack-logo.pdf">
                <a:extLst>
                  <a:ext uri="{FF2B5EF4-FFF2-40B4-BE49-F238E27FC236}">
                    <a16:creationId xmlns:a16="http://schemas.microsoft.com/office/drawing/2014/main" id="{8EBB12E7-FFC9-6B44-90AE-139BD03303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0823" y="4225964"/>
                <a:ext cx="616597" cy="615002"/>
              </a:xfrm>
              <a:prstGeom prst="rect">
                <a:avLst/>
              </a:prstGeom>
            </p:spPr>
          </p:pic>
        </p:grpSp>
      </p:grpSp>
      <p:pic>
        <p:nvPicPr>
          <p:cNvPr id="404" name="Graphic 403" descr="Box with solid fill">
            <a:extLst>
              <a:ext uri="{FF2B5EF4-FFF2-40B4-BE49-F238E27FC236}">
                <a16:creationId xmlns:a16="http://schemas.microsoft.com/office/drawing/2014/main" id="{0DEF0E6E-E119-6040-8C4A-E9DFFA0933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042" y="1541698"/>
            <a:ext cx="624186" cy="62418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8E7D5F2-2B8F-D446-AD73-1AEF61127D3C}"/>
              </a:ext>
            </a:extLst>
          </p:cNvPr>
          <p:cNvGrpSpPr/>
          <p:nvPr/>
        </p:nvGrpSpPr>
        <p:grpSpPr>
          <a:xfrm>
            <a:off x="2064236" y="5446545"/>
            <a:ext cx="7755632" cy="786377"/>
            <a:chOff x="2064774" y="5447070"/>
            <a:chExt cx="7757652" cy="786582"/>
          </a:xfrm>
        </p:grpSpPr>
        <p:sp>
          <p:nvSpPr>
            <p:cNvPr id="405" name="U-Turn Arrow 404">
              <a:extLst>
                <a:ext uri="{FF2B5EF4-FFF2-40B4-BE49-F238E27FC236}">
                  <a16:creationId xmlns:a16="http://schemas.microsoft.com/office/drawing/2014/main" id="{A79623E4-3C50-5A48-B894-7A3A07DC6A33}"/>
                </a:ext>
              </a:extLst>
            </p:cNvPr>
            <p:cNvSpPr/>
            <p:nvPr/>
          </p:nvSpPr>
          <p:spPr bwMode="auto">
            <a:xfrm flipV="1">
              <a:off x="2064774" y="5447070"/>
              <a:ext cx="7757652" cy="786582"/>
            </a:xfrm>
            <a:prstGeom prst="uturnArrow">
              <a:avLst>
                <a:gd name="adj1" fmla="val 19521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1">
                  <a:lumMod val="75000"/>
                </a:schemeClr>
              </a:solidFill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id="{32522BAB-2AAA-D741-9592-E16833399D11}"/>
                </a:ext>
              </a:extLst>
            </p:cNvPr>
            <p:cNvSpPr txBox="1"/>
            <p:nvPr/>
          </p:nvSpPr>
          <p:spPr>
            <a:xfrm>
              <a:off x="2524431" y="5722376"/>
              <a:ext cx="43332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Users/developers can also build directly from 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895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DCC04-CCE8-8845-8041-453067094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infrastructure enables us to sustainably manage a binary distro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49E96A-3FF2-584D-853B-9E9DF3748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50" y="5452071"/>
            <a:ext cx="11655564" cy="967059"/>
          </a:xfrm>
        </p:spPr>
        <p:txBody>
          <a:bodyPr/>
          <a:lstStyle/>
          <a:p>
            <a:r>
              <a:rPr lang="en-US" dirty="0"/>
              <a:t>Moves bulk of binary maintenance upstream, onto PRs</a:t>
            </a:r>
          </a:p>
          <a:p>
            <a:pPr lvl="1"/>
            <a:r>
              <a:rPr lang="en-US" dirty="0"/>
              <a:t>Production binaries never reuse binaries from untrusted environment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542BCAC-5B46-0648-9572-15FAD74BF1F1}"/>
              </a:ext>
            </a:extLst>
          </p:cNvPr>
          <p:cNvSpPr/>
          <p:nvPr/>
        </p:nvSpPr>
        <p:spPr>
          <a:xfrm>
            <a:off x="6815713" y="1594542"/>
            <a:ext cx="5030301" cy="94122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82832" rIns="182832" bIns="18283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solidFill>
                  <a:schemeClr val="tx1"/>
                </a:solidFill>
              </a:rPr>
              <a:t>https://</a:t>
            </a:r>
            <a:r>
              <a:rPr lang="en-US" b="1" dirty="0" err="1">
                <a:solidFill>
                  <a:schemeClr val="tx1"/>
                </a:solidFill>
              </a:rPr>
              <a:t>binaries.spack.io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469F3B1-DC2F-CF41-8EAF-1490BEB67483}"/>
              </a:ext>
            </a:extLst>
          </p:cNvPr>
          <p:cNvSpPr/>
          <p:nvPr/>
        </p:nvSpPr>
        <p:spPr>
          <a:xfrm>
            <a:off x="7139140" y="2222485"/>
            <a:ext cx="1434885" cy="63252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82832" rIns="182832" bIns="1828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develop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2BE3A41-438C-2845-8D01-D21E3F12F14F}"/>
              </a:ext>
            </a:extLst>
          </p:cNvPr>
          <p:cNvSpPr/>
          <p:nvPr/>
        </p:nvSpPr>
        <p:spPr>
          <a:xfrm>
            <a:off x="8785499" y="2217546"/>
            <a:ext cx="2088686" cy="63252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82832" rIns="182832" bIns="1828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releases/v0.18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4D3180-4FFB-5A48-BEEF-4C11A0A2D070}"/>
              </a:ext>
            </a:extLst>
          </p:cNvPr>
          <p:cNvSpPr txBox="1"/>
          <p:nvPr/>
        </p:nvSpPr>
        <p:spPr>
          <a:xfrm>
            <a:off x="10874185" y="2402694"/>
            <a:ext cx="415390" cy="341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…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F609373-E745-7242-A85B-390EACCBE7DA}"/>
              </a:ext>
            </a:extLst>
          </p:cNvPr>
          <p:cNvSpPr/>
          <p:nvPr/>
        </p:nvSpPr>
        <p:spPr>
          <a:xfrm>
            <a:off x="313015" y="1592586"/>
            <a:ext cx="5530870" cy="94122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82832" rIns="182832" bIns="18283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tx1"/>
                </a:solidFill>
              </a:rPr>
              <a:t>Per-PR build caches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444133-FD72-2C4D-88D7-233F32DC14F0}"/>
              </a:ext>
            </a:extLst>
          </p:cNvPr>
          <p:cNvSpPr/>
          <p:nvPr/>
        </p:nvSpPr>
        <p:spPr>
          <a:xfrm>
            <a:off x="497003" y="2217546"/>
            <a:ext cx="2176052" cy="63252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82832" rIns="182832" bIns="1828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 err="1">
                <a:solidFill>
                  <a:schemeClr val="tx1"/>
                </a:solidFill>
              </a:rPr>
              <a:t>github</a:t>
            </a:r>
            <a:r>
              <a:rPr lang="en-US" dirty="0">
                <a:solidFill>
                  <a:schemeClr val="tx1"/>
                </a:solidFill>
              </a:rPr>
              <a:t>/pr-28468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D0AD27-D520-274B-9A3B-3FACEB164933}"/>
              </a:ext>
            </a:extLst>
          </p:cNvPr>
          <p:cNvSpPr txBox="1"/>
          <p:nvPr/>
        </p:nvSpPr>
        <p:spPr>
          <a:xfrm>
            <a:off x="1261758" y="1099104"/>
            <a:ext cx="3633382" cy="341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/>
              <a:t>Separate, u</a:t>
            </a:r>
            <a:r>
              <a:rPr lang="en-US" b="1" dirty="0">
                <a:latin typeface="+mn-lt"/>
              </a:rPr>
              <a:t>ntrusted S3 buckets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853976D-FD09-F84A-A4D1-2D96A97011C7}"/>
              </a:ext>
            </a:extLst>
          </p:cNvPr>
          <p:cNvSpPr/>
          <p:nvPr/>
        </p:nvSpPr>
        <p:spPr>
          <a:xfrm>
            <a:off x="2826381" y="2217546"/>
            <a:ext cx="2176052" cy="63252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82832" rIns="182832" bIns="1828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 err="1">
                <a:solidFill>
                  <a:schemeClr val="tx1"/>
                </a:solidFill>
              </a:rPr>
              <a:t>github</a:t>
            </a:r>
            <a:r>
              <a:rPr lang="en-US" dirty="0">
                <a:solidFill>
                  <a:schemeClr val="tx1"/>
                </a:solidFill>
              </a:rPr>
              <a:t>/pr-28469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7D6E90-DCBA-2342-BB79-48E25316E8C9}"/>
              </a:ext>
            </a:extLst>
          </p:cNvPr>
          <p:cNvSpPr txBox="1"/>
          <p:nvPr/>
        </p:nvSpPr>
        <p:spPr>
          <a:xfrm>
            <a:off x="5111494" y="2472124"/>
            <a:ext cx="415390" cy="341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AC59AB-89C5-C24C-B6D3-AA50C9CA4797}"/>
              </a:ext>
            </a:extLst>
          </p:cNvPr>
          <p:cNvSpPr txBox="1"/>
          <p:nvPr/>
        </p:nvSpPr>
        <p:spPr>
          <a:xfrm>
            <a:off x="7835969" y="985182"/>
            <a:ext cx="2966706" cy="590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latin typeface="+mn-lt"/>
              </a:rPr>
              <a:t>Public, signed binaries in</a:t>
            </a:r>
            <a:br>
              <a:rPr lang="en-US" b="1" dirty="0">
                <a:latin typeface="+mn-lt"/>
              </a:rPr>
            </a:br>
            <a:r>
              <a:rPr lang="en-US" b="1" dirty="0">
                <a:latin typeface="+mn-lt"/>
              </a:rPr>
              <a:t>CloudFront distribution</a:t>
            </a:r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3AD8C88E-45CD-EB47-AB58-9F0B059B8D23}"/>
              </a:ext>
            </a:extLst>
          </p:cNvPr>
          <p:cNvGraphicFramePr/>
          <p:nvPr/>
        </p:nvGraphicFramePr>
        <p:xfrm>
          <a:off x="190450" y="3247687"/>
          <a:ext cx="11840711" cy="2280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34672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3175BA-B26C-E742-C1D4-E35FE95EE8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434" y="3569782"/>
            <a:ext cx="10969943" cy="26793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Our codes use a lot of external software</a:t>
            </a:r>
          </a:p>
          <a:p>
            <a:pPr lvl="1"/>
            <a:r>
              <a:rPr lang="en-US" i="1" dirty="0"/>
              <a:t>Most </a:t>
            </a:r>
            <a:r>
              <a:rPr lang="en-US" dirty="0"/>
              <a:t>packages are external open source</a:t>
            </a:r>
          </a:p>
          <a:p>
            <a:pPr lvl="1"/>
            <a:r>
              <a:rPr lang="en-US" dirty="0"/>
              <a:t>Many LLNL packages are also open source and developed in the open</a:t>
            </a:r>
          </a:p>
          <a:p>
            <a:r>
              <a:rPr lang="en-US" dirty="0"/>
              <a:t>We </a:t>
            </a:r>
            <a:r>
              <a:rPr lang="en-US" i="1" dirty="0"/>
              <a:t>cannot</a:t>
            </a:r>
            <a:r>
              <a:rPr lang="en-US" dirty="0"/>
              <a:t> replace all these OSS components with our own</a:t>
            </a:r>
          </a:p>
          <a:p>
            <a:pPr lvl="1"/>
            <a:r>
              <a:rPr lang="en-US" dirty="0"/>
              <a:t>How do we vet all these components?</a:t>
            </a:r>
          </a:p>
          <a:p>
            <a:r>
              <a:rPr lang="en-US" b="1" dirty="0"/>
              <a:t>Key question:</a:t>
            </a:r>
            <a:r>
              <a:rPr lang="en-US" dirty="0"/>
              <a:t> Who/what do you trust to validate the components?</a:t>
            </a:r>
          </a:p>
          <a:p>
            <a:pPr lvl="1"/>
            <a:r>
              <a:rPr lang="en-US" dirty="0"/>
              <a:t>Current processes are not scalable and not automated!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D87ACB-3987-0F3A-A349-35CFD7D52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we care about this for our HPC codes?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DA8A77-62C1-A72B-9B94-F4114C3F4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21303"/>
            <a:ext cx="12188825" cy="22992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530DE2-2E6C-4849-6FB3-98CC2E319E91}"/>
              </a:ext>
            </a:extLst>
          </p:cNvPr>
          <p:cNvSpPr txBox="1"/>
          <p:nvPr/>
        </p:nvSpPr>
        <p:spPr>
          <a:xfrm>
            <a:off x="159434" y="1340788"/>
            <a:ext cx="1893615" cy="461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b="1" dirty="0"/>
              <a:t>LLNL ARES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0C41C34-0B91-2C27-80D0-CC9328D8D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970" y="2797372"/>
            <a:ext cx="5743375" cy="13577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1939EA-25E7-510A-DD31-62AD49A67B04}"/>
              </a:ext>
            </a:extLst>
          </p:cNvPr>
          <p:cNvSpPr txBox="1"/>
          <p:nvPr/>
        </p:nvSpPr>
        <p:spPr>
          <a:xfrm>
            <a:off x="7391304" y="3744882"/>
            <a:ext cx="527572" cy="461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b="1" dirty="0"/>
              <a:t>30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D3624E-7482-22F9-91CA-EE09099576C9}"/>
              </a:ext>
            </a:extLst>
          </p:cNvPr>
          <p:cNvSpPr txBox="1"/>
          <p:nvPr/>
        </p:nvSpPr>
        <p:spPr>
          <a:xfrm>
            <a:off x="8981539" y="3744819"/>
            <a:ext cx="527572" cy="461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b="1" dirty="0"/>
              <a:t>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68A37D-EC5B-BE8E-092D-B15EF777464A}"/>
              </a:ext>
            </a:extLst>
          </p:cNvPr>
          <p:cNvSpPr txBox="1"/>
          <p:nvPr/>
        </p:nvSpPr>
        <p:spPr>
          <a:xfrm>
            <a:off x="10856179" y="3744820"/>
            <a:ext cx="527572" cy="461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b="1" dirty="0"/>
              <a:t>71</a:t>
            </a:r>
          </a:p>
        </p:txBody>
      </p:sp>
    </p:spTree>
    <p:extLst>
      <p:ext uri="{BB962C8B-B14F-4D97-AF65-F5344CB8AC3E}">
        <p14:creationId xmlns:p14="http://schemas.microsoft.com/office/powerpoint/2010/main" val="28097743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154CB-C3E7-4041-BD51-022ADEDA5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will continue scaling this infrastructure out!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25B9E-4E73-F145-9B61-B9CF13C9B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49" y="1450589"/>
            <a:ext cx="7789938" cy="4608899"/>
          </a:xfrm>
        </p:spPr>
        <p:txBody>
          <a:bodyPr>
            <a:normAutofit lnSpcReduction="10000"/>
          </a:bodyPr>
          <a:lstStyle/>
          <a:p>
            <a:r>
              <a:rPr lang="en-US" sz="2399" dirty="0"/>
              <a:t>We are doing 40k builds per week!</a:t>
            </a:r>
            <a:endParaRPr lang="en-US" dirty="0"/>
          </a:p>
          <a:p>
            <a:pPr lvl="1"/>
            <a:r>
              <a:rPr lang="en-US" dirty="0"/>
              <a:t>There are lots of optimizations left to do on the build pipelines</a:t>
            </a:r>
          </a:p>
          <a:p>
            <a:pPr lvl="1"/>
            <a:r>
              <a:rPr lang="en-US" dirty="0"/>
              <a:t>We think we can eventually scale to all 6,400 </a:t>
            </a:r>
            <a:r>
              <a:rPr lang="en-US" dirty="0" err="1"/>
              <a:t>Spack</a:t>
            </a:r>
            <a:r>
              <a:rPr lang="en-US" dirty="0"/>
              <a:t> packages</a:t>
            </a:r>
          </a:p>
          <a:p>
            <a:r>
              <a:rPr lang="en-US" sz="2399" dirty="0"/>
              <a:t>Goal: make source builds unnecessary for most users</a:t>
            </a:r>
          </a:p>
          <a:p>
            <a:pPr lvl="1"/>
            <a:r>
              <a:rPr lang="en-US" dirty="0"/>
              <a:t>Source builds are optimized for x86_64_v4 (avx512), graviton, etc.</a:t>
            </a:r>
          </a:p>
          <a:p>
            <a:pPr lvl="1"/>
            <a:r>
              <a:rPr lang="en-US" dirty="0"/>
              <a:t>Source builds will still be seamless – key for reproducibility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Monaco" pitchFamily="2" charset="77"/>
              </a:rPr>
              <a:t>spack</a:t>
            </a:r>
            <a:r>
              <a:rPr lang="en-US" dirty="0">
                <a:latin typeface="Monaco" pitchFamily="2" charset="77"/>
              </a:rPr>
              <a:t> develop</a:t>
            </a:r>
            <a:r>
              <a:rPr lang="en-US" dirty="0"/>
              <a:t> to tweak (almost) any binary you can install</a:t>
            </a:r>
          </a:p>
          <a:p>
            <a:r>
              <a:rPr lang="en-US" sz="2399" dirty="0"/>
              <a:t>We will keep scaling OS, compiler, and arch support</a:t>
            </a:r>
          </a:p>
          <a:p>
            <a:pPr lvl="1"/>
            <a:r>
              <a:rPr lang="en-US" dirty="0"/>
              <a:t>Current crop of compilers and OS’s is a bit old – expect a refresh</a:t>
            </a:r>
          </a:p>
          <a:p>
            <a:pPr lvl="1"/>
            <a:r>
              <a:rPr lang="en-US" dirty="0"/>
              <a:t>Cray PE build coming soon!</a:t>
            </a:r>
          </a:p>
          <a:p>
            <a:r>
              <a:rPr lang="en-US" sz="2399" dirty="0"/>
              <a:t>Amazon Linux 2 builds work on AWS </a:t>
            </a:r>
            <a:r>
              <a:rPr lang="en-US" sz="2399" dirty="0" err="1"/>
              <a:t>ParallelCluster</a:t>
            </a:r>
            <a:r>
              <a:rPr lang="en-US" sz="2399" dirty="0"/>
              <a:t> NOW!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3AC70A-A6E3-3D42-8393-C4AEE906D056}"/>
              </a:ext>
            </a:extLst>
          </p:cNvPr>
          <p:cNvSpPr txBox="1"/>
          <p:nvPr/>
        </p:nvSpPr>
        <p:spPr>
          <a:xfrm>
            <a:off x="8137363" y="5111927"/>
            <a:ext cx="3708651" cy="830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103"/>
            <a:r>
              <a:rPr lang="en-US" sz="2399" dirty="0">
                <a:solidFill>
                  <a:prstClr val="black"/>
                </a:solidFill>
                <a:latin typeface="Arial" panose="020B0604020202020204"/>
              </a:rPr>
              <a:t>Build stats at</a:t>
            </a:r>
          </a:p>
          <a:p>
            <a:pPr algn="ctr" defTabSz="914103"/>
            <a:r>
              <a:rPr lang="en-US" sz="2399" dirty="0">
                <a:solidFill>
                  <a:prstClr val="black"/>
                </a:solidFill>
                <a:latin typeface="Arial" panose="020B0604020202020204"/>
              </a:rPr>
              <a:t>https://stats.e4s.io</a:t>
            </a:r>
          </a:p>
        </p:txBody>
      </p:sp>
      <p:pic>
        <p:nvPicPr>
          <p:cNvPr id="8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855F88D2-5270-4443-AB54-00EBF910B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158" y="2453004"/>
            <a:ext cx="2639059" cy="2604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66D5AB-6572-8249-BAD2-BEFF93D62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961" y="-116469"/>
            <a:ext cx="2527024" cy="252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8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512A42-AD47-BE4C-86DA-8DDEA04E7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1442043"/>
            <a:ext cx="10969943" cy="3942758"/>
          </a:xfrm>
        </p:spPr>
        <p:txBody>
          <a:bodyPr>
            <a:normAutofit fontScale="92500" lnSpcReduction="10000"/>
          </a:bodyPr>
          <a:lstStyle/>
          <a:p>
            <a:r>
              <a:rPr lang="en-US" sz="2799" b="1" dirty="0"/>
              <a:t>1:1 relationship between source code and binary (per platform)</a:t>
            </a:r>
          </a:p>
          <a:p>
            <a:pPr lvl="1"/>
            <a:r>
              <a:rPr lang="en-US" sz="2399" dirty="0"/>
              <a:t>Good for reproducibility (e.g., Debian)</a:t>
            </a:r>
          </a:p>
          <a:p>
            <a:pPr lvl="1"/>
            <a:r>
              <a:rPr lang="en-US" sz="2399" dirty="0"/>
              <a:t>Bad for performance optimization</a:t>
            </a:r>
          </a:p>
          <a:p>
            <a:r>
              <a:rPr lang="en-US" sz="2799" b="1" dirty="0"/>
              <a:t>Binaries should be as portable as possible</a:t>
            </a:r>
          </a:p>
          <a:p>
            <a:pPr lvl="1"/>
            <a:r>
              <a:rPr lang="en-US" sz="2399" dirty="0"/>
              <a:t>What most distributions do</a:t>
            </a:r>
          </a:p>
          <a:p>
            <a:pPr lvl="1"/>
            <a:r>
              <a:rPr lang="en-US" sz="2399" dirty="0"/>
              <a:t>Again, bad for performance</a:t>
            </a:r>
          </a:p>
          <a:p>
            <a:r>
              <a:rPr lang="en-US" sz="2799" b="1" dirty="0"/>
              <a:t>Toolchain is the same across the ecosystem</a:t>
            </a:r>
          </a:p>
          <a:p>
            <a:pPr lvl="1"/>
            <a:r>
              <a:rPr lang="en-US" sz="2399" dirty="0"/>
              <a:t>One compiler, one set of runtime libraries</a:t>
            </a:r>
          </a:p>
          <a:p>
            <a:pPr lvl="1"/>
            <a:r>
              <a:rPr lang="en-US" sz="2399" dirty="0"/>
              <a:t>Or, no compiler (for interpreted languages)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B59718-90BF-1047-BA29-3F5B5E602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fairly common (but questionable) assumptions</a:t>
            </a:r>
            <a:br>
              <a:rPr lang="en-US" dirty="0"/>
            </a:br>
            <a:r>
              <a:rPr lang="en-US" dirty="0"/>
              <a:t>made by package managers (</a:t>
            </a:r>
            <a:r>
              <a:rPr lang="en-US" dirty="0" err="1"/>
              <a:t>conda</a:t>
            </a:r>
            <a:r>
              <a:rPr lang="en-US" dirty="0"/>
              <a:t>, pip, apt, etc.)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9194CA2-44F5-0546-B94D-449753588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415957"/>
            <a:ext cx="12188825" cy="50263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b" anchorCtr="0">
            <a:spAutoFit/>
          </a:bodyPr>
          <a:lstStyle/>
          <a:p>
            <a:pPr algn="ctr" eaLnBrk="0" hangingPunct="0"/>
            <a:r>
              <a:rPr lang="en-US" sz="2666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Outside these boundaries, users are typically on their own</a:t>
            </a:r>
          </a:p>
        </p:txBody>
      </p:sp>
    </p:spTree>
    <p:extLst>
      <p:ext uri="{BB962C8B-B14F-4D97-AF65-F5344CB8AC3E}">
        <p14:creationId xmlns:p14="http://schemas.microsoft.com/office/powerpoint/2010/main" val="305521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ircular Arrow 142">
            <a:extLst>
              <a:ext uri="{FF2B5EF4-FFF2-40B4-BE49-F238E27FC236}">
                <a16:creationId xmlns:a16="http://schemas.microsoft.com/office/drawing/2014/main" id="{2D6EFB9D-C650-4442-B35A-10EDF1A11A05}"/>
              </a:ext>
            </a:extLst>
          </p:cNvPr>
          <p:cNvSpPr/>
          <p:nvPr/>
        </p:nvSpPr>
        <p:spPr>
          <a:xfrm rot="3631882">
            <a:off x="8028307" y="2177125"/>
            <a:ext cx="1158898" cy="1166096"/>
          </a:xfrm>
          <a:prstGeom prst="circularArrow">
            <a:avLst>
              <a:gd name="adj1" fmla="val 6954"/>
              <a:gd name="adj2" fmla="val 1621979"/>
              <a:gd name="adj3" fmla="val 20574009"/>
              <a:gd name="adj4" fmla="val 13954822"/>
              <a:gd name="adj5" fmla="val 1218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29" name="Right Arrow 128">
            <a:extLst>
              <a:ext uri="{FF2B5EF4-FFF2-40B4-BE49-F238E27FC236}">
                <a16:creationId xmlns:a16="http://schemas.microsoft.com/office/drawing/2014/main" id="{1F6D2C2F-6C9D-374C-B9F7-4BAF9E8B247F}"/>
              </a:ext>
            </a:extLst>
          </p:cNvPr>
          <p:cNvSpPr/>
          <p:nvPr/>
        </p:nvSpPr>
        <p:spPr>
          <a:xfrm>
            <a:off x="8287441" y="4058239"/>
            <a:ext cx="616639" cy="368119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5" name="Bent Arrow 124">
            <a:extLst>
              <a:ext uri="{FF2B5EF4-FFF2-40B4-BE49-F238E27FC236}">
                <a16:creationId xmlns:a16="http://schemas.microsoft.com/office/drawing/2014/main" id="{99AD0677-AC47-8C46-9E5F-6FC0E9B6C5AE}"/>
              </a:ext>
            </a:extLst>
          </p:cNvPr>
          <p:cNvSpPr/>
          <p:nvPr/>
        </p:nvSpPr>
        <p:spPr>
          <a:xfrm rot="5400000" flipH="1">
            <a:off x="10869768" y="3485385"/>
            <a:ext cx="1136104" cy="590246"/>
          </a:xfrm>
          <a:prstGeom prst="bentArrow">
            <a:avLst>
              <a:gd name="adj1" fmla="val 29332"/>
              <a:gd name="adj2" fmla="val 29196"/>
              <a:gd name="adj3" fmla="val 33537"/>
              <a:gd name="adj4" fmla="val 4375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18" name="Bent Arrow 117">
            <a:extLst>
              <a:ext uri="{FF2B5EF4-FFF2-40B4-BE49-F238E27FC236}">
                <a16:creationId xmlns:a16="http://schemas.microsoft.com/office/drawing/2014/main" id="{F220B5AF-B37E-6E48-83AF-C26944CEF8F6}"/>
              </a:ext>
            </a:extLst>
          </p:cNvPr>
          <p:cNvSpPr/>
          <p:nvPr/>
        </p:nvSpPr>
        <p:spPr>
          <a:xfrm flipV="1">
            <a:off x="3630208" y="3013333"/>
            <a:ext cx="3726276" cy="1448600"/>
          </a:xfrm>
          <a:prstGeom prst="bentArrow">
            <a:avLst>
              <a:gd name="adj1" fmla="val 11208"/>
              <a:gd name="adj2" fmla="val 13635"/>
              <a:gd name="adj3" fmla="val 18681"/>
              <a:gd name="adj4" fmla="val 4375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2F39A9F-CF26-C846-B5B1-AB12E53C1286}"/>
              </a:ext>
            </a:extLst>
          </p:cNvPr>
          <p:cNvGrpSpPr/>
          <p:nvPr/>
        </p:nvGrpSpPr>
        <p:grpSpPr>
          <a:xfrm>
            <a:off x="263732" y="1010755"/>
            <a:ext cx="2674890" cy="2164417"/>
            <a:chOff x="-179288" y="1787721"/>
            <a:chExt cx="3284689" cy="239151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C522417-3F67-A34B-BC12-7E60676185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9993"/>
            <a:stretch/>
          </p:blipFill>
          <p:spPr>
            <a:xfrm>
              <a:off x="-6137" y="2495842"/>
              <a:ext cx="3111538" cy="1683395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79A0653-930E-B242-847B-77D6F351BED6}"/>
                </a:ext>
              </a:extLst>
            </p:cNvPr>
            <p:cNvGrpSpPr/>
            <p:nvPr/>
          </p:nvGrpSpPr>
          <p:grpSpPr>
            <a:xfrm>
              <a:off x="-179288" y="1787721"/>
              <a:ext cx="2879989" cy="645964"/>
              <a:chOff x="5231702" y="3857629"/>
              <a:chExt cx="2879989" cy="645964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5BD0C8-7283-AD48-BCCA-664FBDFA8F08}"/>
                  </a:ext>
                </a:extLst>
              </p:cNvPr>
              <p:cNvSpPr txBox="1"/>
              <p:nvPr/>
            </p:nvSpPr>
            <p:spPr>
              <a:xfrm>
                <a:off x="5874098" y="3857629"/>
                <a:ext cx="2237593" cy="6459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09387">
                  <a:defRPr/>
                </a:pPr>
                <a:r>
                  <a:rPr lang="en-US" sz="1600" b="1" dirty="0">
                    <a:solidFill>
                      <a:prstClr val="black"/>
                    </a:solidFill>
                    <a:latin typeface="Calibri" panose="020F0502020204030204"/>
                  </a:rPr>
                  <a:t>Open Source Contributions</a:t>
                </a:r>
              </a:p>
            </p:txBody>
          </p:sp>
          <p:pic>
            <p:nvPicPr>
              <p:cNvPr id="8" name="Picture 7" descr="gh-logo.pdf">
                <a:extLst>
                  <a:ext uri="{FF2B5EF4-FFF2-40B4-BE49-F238E27FC236}">
                    <a16:creationId xmlns:a16="http://schemas.microsoft.com/office/drawing/2014/main" id="{1FE58B41-90F7-B348-A9B8-BE7463C049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31702" y="3874734"/>
                <a:ext cx="634861" cy="593597"/>
              </a:xfrm>
              <a:prstGeom prst="rect">
                <a:avLst/>
              </a:prstGeom>
            </p:spPr>
          </p:pic>
        </p:grpSp>
      </p:grpSp>
      <p:pic>
        <p:nvPicPr>
          <p:cNvPr id="116" name="Picture 115" descr="Icon&#10;&#10;Description automatically generated">
            <a:extLst>
              <a:ext uri="{FF2B5EF4-FFF2-40B4-BE49-F238E27FC236}">
                <a16:creationId xmlns:a16="http://schemas.microsoft.com/office/drawing/2014/main" id="{7E9E0760-CD64-E34E-91D3-2D8E4F74C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381" y="3794305"/>
            <a:ext cx="852293" cy="788374"/>
          </a:xfrm>
          <a:prstGeom prst="rect">
            <a:avLst/>
          </a:prstGeom>
        </p:spPr>
      </p:pic>
      <p:sp>
        <p:nvSpPr>
          <p:cNvPr id="96" name="Bent Arrow 95">
            <a:extLst>
              <a:ext uri="{FF2B5EF4-FFF2-40B4-BE49-F238E27FC236}">
                <a16:creationId xmlns:a16="http://schemas.microsoft.com/office/drawing/2014/main" id="{8EE3C31B-25A5-AB44-86BA-84C63DDC658F}"/>
              </a:ext>
            </a:extLst>
          </p:cNvPr>
          <p:cNvSpPr/>
          <p:nvPr/>
        </p:nvSpPr>
        <p:spPr>
          <a:xfrm flipV="1">
            <a:off x="6141200" y="3031303"/>
            <a:ext cx="1215283" cy="1425229"/>
          </a:xfrm>
          <a:prstGeom prst="bentArrow">
            <a:avLst>
              <a:gd name="adj1" fmla="val 16522"/>
              <a:gd name="adj2" fmla="val 17178"/>
              <a:gd name="adj3" fmla="val 21338"/>
              <a:gd name="adj4" fmla="val 4375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8E932B4-1AA7-C241-A6A7-5EDEF27D7F03}"/>
              </a:ext>
            </a:extLst>
          </p:cNvPr>
          <p:cNvCxnSpPr>
            <a:cxnSpLocks/>
          </p:cNvCxnSpPr>
          <p:nvPr/>
        </p:nvCxnSpPr>
        <p:spPr>
          <a:xfrm>
            <a:off x="6824330" y="474703"/>
            <a:ext cx="15089" cy="3758689"/>
          </a:xfrm>
          <a:prstGeom prst="line">
            <a:avLst/>
          </a:prstGeom>
          <a:ln w="1905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Bent Arrow 1043">
            <a:extLst>
              <a:ext uri="{FF2B5EF4-FFF2-40B4-BE49-F238E27FC236}">
                <a16:creationId xmlns:a16="http://schemas.microsoft.com/office/drawing/2014/main" id="{E2A96C96-FC19-B546-8E23-F5CB969938D4}"/>
              </a:ext>
            </a:extLst>
          </p:cNvPr>
          <p:cNvSpPr/>
          <p:nvPr/>
        </p:nvSpPr>
        <p:spPr>
          <a:xfrm>
            <a:off x="6190387" y="864668"/>
            <a:ext cx="1468418" cy="964549"/>
          </a:xfrm>
          <a:prstGeom prst="bentArrow">
            <a:avLst>
              <a:gd name="adj1" fmla="val 22015"/>
              <a:gd name="adj2" fmla="val 21269"/>
              <a:gd name="adj3" fmla="val 25000"/>
              <a:gd name="adj4" fmla="val 4375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245F7EB-18C8-2A40-BB7B-F00C707C3876}"/>
              </a:ext>
            </a:extLst>
          </p:cNvPr>
          <p:cNvCxnSpPr>
            <a:cxnSpLocks/>
          </p:cNvCxnSpPr>
          <p:nvPr/>
        </p:nvCxnSpPr>
        <p:spPr>
          <a:xfrm>
            <a:off x="6940792" y="475969"/>
            <a:ext cx="0" cy="597444"/>
          </a:xfrm>
          <a:prstGeom prst="line">
            <a:avLst/>
          </a:prstGeom>
          <a:ln w="1905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Picture 1032" descr="Icon&#10;&#10;Description automatically generated">
            <a:extLst>
              <a:ext uri="{FF2B5EF4-FFF2-40B4-BE49-F238E27FC236}">
                <a16:creationId xmlns:a16="http://schemas.microsoft.com/office/drawing/2014/main" id="{60087CB8-86A5-F340-8B6E-A129528525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7070" y="2932161"/>
            <a:ext cx="532661" cy="5380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0B1712-10BA-884E-AEEB-00CA94B102A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893"/>
            <a:ext cx="10275856" cy="857028"/>
          </a:xfrm>
        </p:spPr>
        <p:txBody>
          <a:bodyPr/>
          <a:lstStyle/>
          <a:p>
            <a:r>
              <a:rPr lang="en-US" dirty="0"/>
              <a:t>A Notional Secure Pipeline</a:t>
            </a:r>
          </a:p>
        </p:txBody>
      </p:sp>
      <p:sp>
        <p:nvSpPr>
          <p:cNvPr id="134" name="Content Placeholder 2">
            <a:extLst>
              <a:ext uri="{FF2B5EF4-FFF2-40B4-BE49-F238E27FC236}">
                <a16:creationId xmlns:a16="http://schemas.microsoft.com/office/drawing/2014/main" id="{20ED8642-9BEE-B34B-89CD-03073E6C26C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84079" y="5181333"/>
            <a:ext cx="11687307" cy="163530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 are working to establish a set of guidelines for supply chain integrity</a:t>
            </a:r>
          </a:p>
          <a:p>
            <a:pPr lvl="1"/>
            <a:r>
              <a:rPr lang="en-US" dirty="0"/>
              <a:t>Labs are trending towards GitLab, </a:t>
            </a:r>
            <a:r>
              <a:rPr lang="en-US" dirty="0" err="1"/>
              <a:t>Spack</a:t>
            </a:r>
            <a:r>
              <a:rPr lang="en-US" dirty="0"/>
              <a:t> for HPC</a:t>
            </a:r>
          </a:p>
          <a:p>
            <a:pPr lvl="1"/>
            <a:r>
              <a:rPr lang="en-US" dirty="0"/>
              <a:t>Standard container formats can help with scanning</a:t>
            </a:r>
          </a:p>
          <a:p>
            <a:pPr lvl="1"/>
            <a:r>
              <a:rPr lang="en-US" dirty="0"/>
              <a:t>Standard SBOM format could help sites cross-validate codes</a:t>
            </a:r>
          </a:p>
          <a:p>
            <a:r>
              <a:rPr lang="en-US" dirty="0" err="1"/>
              <a:t>Spack</a:t>
            </a:r>
            <a:r>
              <a:rPr lang="en-US" dirty="0"/>
              <a:t> can help to standardize some of this.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FAD123-DCBB-A149-B381-8CE8D1F7897E}"/>
              </a:ext>
            </a:extLst>
          </p:cNvPr>
          <p:cNvGrpSpPr/>
          <p:nvPr/>
        </p:nvGrpSpPr>
        <p:grpSpPr>
          <a:xfrm>
            <a:off x="2806997" y="984859"/>
            <a:ext cx="2397162" cy="307697"/>
            <a:chOff x="3146757" y="2786158"/>
            <a:chExt cx="2397785" cy="307777"/>
          </a:xfrm>
        </p:grpSpPr>
        <p:pic>
          <p:nvPicPr>
            <p:cNvPr id="1026" name="Picture 2" descr="Tgz Icons - Download Free Vector Icons | Noun Project">
              <a:extLst>
                <a:ext uri="{FF2B5EF4-FFF2-40B4-BE49-F238E27FC236}">
                  <a16:creationId xmlns:a16="http://schemas.microsoft.com/office/drawing/2014/main" id="{2F6B0636-978F-4B45-9C2F-712A5781C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6757" y="2800118"/>
              <a:ext cx="277642" cy="277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A56673-920B-2647-BD66-E88B1654B805}"/>
                </a:ext>
              </a:extLst>
            </p:cNvPr>
            <p:cNvSpPr txBox="1"/>
            <p:nvPr/>
          </p:nvSpPr>
          <p:spPr>
            <a:xfrm>
              <a:off x="3404726" y="2786158"/>
              <a:ext cx="21398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err="1">
                  <a:solidFill>
                    <a:schemeClr val="accent1">
                      <a:lumMod val="75000"/>
                    </a:schemeClr>
                  </a:solidFill>
                </a:rPr>
                <a:t>Tarballs</a:t>
              </a:r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</a:rPr>
                <a:t>, other sources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136F75A-20E4-674A-A152-5269F596869D}"/>
              </a:ext>
            </a:extLst>
          </p:cNvPr>
          <p:cNvGrpSpPr/>
          <p:nvPr/>
        </p:nvGrpSpPr>
        <p:grpSpPr>
          <a:xfrm>
            <a:off x="2817937" y="1309682"/>
            <a:ext cx="1487343" cy="307697"/>
            <a:chOff x="3280437" y="3221529"/>
            <a:chExt cx="1487731" cy="307777"/>
          </a:xfrm>
        </p:grpSpPr>
        <p:pic>
          <p:nvPicPr>
            <p:cNvPr id="13" name="Picture 12" descr="Icon&#10;&#10;Description automatically generated">
              <a:extLst>
                <a:ext uri="{FF2B5EF4-FFF2-40B4-BE49-F238E27FC236}">
                  <a16:creationId xmlns:a16="http://schemas.microsoft.com/office/drawing/2014/main" id="{7BB1FEE9-645C-6C40-BCF5-3FC9F148E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80437" y="3246427"/>
              <a:ext cx="274103" cy="27410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C9B4D3-FABA-134D-AE49-FCF8A0C3FD8B}"/>
                </a:ext>
              </a:extLst>
            </p:cNvPr>
            <p:cNvSpPr txBox="1"/>
            <p:nvPr/>
          </p:nvSpPr>
          <p:spPr>
            <a:xfrm>
              <a:off x="3547961" y="3221529"/>
              <a:ext cx="12202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</a:rPr>
                <a:t>Git commits</a:t>
              </a:r>
            </a:p>
          </p:txBody>
        </p:sp>
      </p:grp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17C2C557-4F12-9D43-BF2B-E54266299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480" y="1922794"/>
            <a:ext cx="890039" cy="823289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F24476C2-9B05-7448-B430-54C104A2EE3D}"/>
              </a:ext>
            </a:extLst>
          </p:cNvPr>
          <p:cNvGrpSpPr/>
          <p:nvPr/>
        </p:nvGrpSpPr>
        <p:grpSpPr>
          <a:xfrm>
            <a:off x="6693732" y="210757"/>
            <a:ext cx="1344538" cy="523085"/>
            <a:chOff x="9852602" y="3062320"/>
            <a:chExt cx="1344888" cy="52321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A0D717F-6364-DA40-AAC9-BECE38A7C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852602" y="3142100"/>
              <a:ext cx="330734" cy="3286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E232A67-C2AF-2B48-B42E-2F68820C7878}"/>
                </a:ext>
              </a:extLst>
            </p:cNvPr>
            <p:cNvSpPr txBox="1"/>
            <p:nvPr/>
          </p:nvSpPr>
          <p:spPr>
            <a:xfrm>
              <a:off x="10187277" y="3062320"/>
              <a:ext cx="1010213" cy="52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6">
                      <a:lumMod val="75000"/>
                    </a:schemeClr>
                  </a:solidFill>
                </a:rPr>
                <a:t>Binary</a:t>
              </a:r>
              <a:br>
                <a:rPr lang="en-US" sz="1400" b="1" dirty="0">
                  <a:solidFill>
                    <a:schemeClr val="accent6">
                      <a:lumMod val="75000"/>
                    </a:schemeClr>
                  </a:solidFill>
                </a:rPr>
              </a:br>
              <a:r>
                <a:rPr lang="en-US" sz="1400" b="1" dirty="0">
                  <a:solidFill>
                    <a:schemeClr val="accent6">
                      <a:lumMod val="75000"/>
                    </a:schemeClr>
                  </a:solidFill>
                </a:rPr>
                <a:t>Packages</a:t>
              </a:r>
            </a:p>
          </p:txBody>
        </p:sp>
      </p:grpSp>
      <p:sp>
        <p:nvSpPr>
          <p:cNvPr id="43" name="Right Arrow 42">
            <a:extLst>
              <a:ext uri="{FF2B5EF4-FFF2-40B4-BE49-F238E27FC236}">
                <a16:creationId xmlns:a16="http://schemas.microsoft.com/office/drawing/2014/main" id="{47CA266B-31C4-8341-9EBF-7F9EA712B59D}"/>
              </a:ext>
            </a:extLst>
          </p:cNvPr>
          <p:cNvSpPr/>
          <p:nvPr/>
        </p:nvSpPr>
        <p:spPr>
          <a:xfrm>
            <a:off x="2772970" y="2202023"/>
            <a:ext cx="646141" cy="368119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D58854-AC34-9444-A46C-622E102CDB2B}"/>
              </a:ext>
            </a:extLst>
          </p:cNvPr>
          <p:cNvSpPr txBox="1"/>
          <p:nvPr/>
        </p:nvSpPr>
        <p:spPr>
          <a:xfrm>
            <a:off x="5994012" y="2567873"/>
            <a:ext cx="572444" cy="307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Sign</a:t>
            </a:r>
          </a:p>
        </p:txBody>
      </p:sp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20BEC080-C019-2E44-872D-03A6E7293A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6800" y="2023567"/>
            <a:ext cx="577194" cy="53293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00ED3CB8-94E1-3D4D-8B62-83B35B393827}"/>
              </a:ext>
            </a:extLst>
          </p:cNvPr>
          <p:cNvGrpSpPr/>
          <p:nvPr/>
        </p:nvGrpSpPr>
        <p:grpSpPr>
          <a:xfrm>
            <a:off x="7841346" y="627139"/>
            <a:ext cx="724423" cy="973945"/>
            <a:chOff x="9426809" y="3244838"/>
            <a:chExt cx="724612" cy="974198"/>
          </a:xfrm>
        </p:grpSpPr>
        <p:pic>
          <p:nvPicPr>
            <p:cNvPr id="28" name="Picture 27" descr="A picture containing text, tableware, plate, dishware&#10;&#10;Description automatically generated">
              <a:extLst>
                <a:ext uri="{FF2B5EF4-FFF2-40B4-BE49-F238E27FC236}">
                  <a16:creationId xmlns:a16="http://schemas.microsoft.com/office/drawing/2014/main" id="{D2E8982F-6009-7642-B4E5-D26A1F534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39277" y="3244838"/>
              <a:ext cx="712144" cy="752077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FF7B176-95BF-DE4B-B112-054FC08A1B64}"/>
                </a:ext>
              </a:extLst>
            </p:cNvPr>
            <p:cNvSpPr txBox="1"/>
            <p:nvPr/>
          </p:nvSpPr>
          <p:spPr>
            <a:xfrm>
              <a:off x="9426809" y="3911259"/>
              <a:ext cx="6733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Verify</a:t>
              </a:r>
            </a:p>
          </p:txBody>
        </p:sp>
      </p:grpSp>
      <p:sp>
        <p:nvSpPr>
          <p:cNvPr id="59" name="Right Arrow 58">
            <a:extLst>
              <a:ext uri="{FF2B5EF4-FFF2-40B4-BE49-F238E27FC236}">
                <a16:creationId xmlns:a16="http://schemas.microsoft.com/office/drawing/2014/main" id="{35104EF4-D0D7-AF4E-A80C-C976AE9A1A92}"/>
              </a:ext>
            </a:extLst>
          </p:cNvPr>
          <p:cNvSpPr/>
          <p:nvPr/>
        </p:nvSpPr>
        <p:spPr>
          <a:xfrm>
            <a:off x="5528159" y="2149672"/>
            <a:ext cx="388699" cy="36811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5022EEC3-E464-5648-9B92-77E69B35B825}"/>
              </a:ext>
            </a:extLst>
          </p:cNvPr>
          <p:cNvSpPr/>
          <p:nvPr/>
        </p:nvSpPr>
        <p:spPr>
          <a:xfrm>
            <a:off x="12466554" y="3192960"/>
            <a:ext cx="97762" cy="4570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59EE891-A995-0B40-B46E-C353EF44BF79}"/>
              </a:ext>
            </a:extLst>
          </p:cNvPr>
          <p:cNvCxnSpPr>
            <a:cxnSpLocks/>
          </p:cNvCxnSpPr>
          <p:nvPr/>
        </p:nvCxnSpPr>
        <p:spPr>
          <a:xfrm>
            <a:off x="2942698" y="1676668"/>
            <a:ext cx="0" cy="669426"/>
          </a:xfrm>
          <a:prstGeom prst="line">
            <a:avLst/>
          </a:prstGeom>
          <a:ln w="1905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E79C4113-BC59-D04E-9E22-3197A39A30AE}"/>
              </a:ext>
            </a:extLst>
          </p:cNvPr>
          <p:cNvSpPr txBox="1"/>
          <p:nvPr/>
        </p:nvSpPr>
        <p:spPr>
          <a:xfrm>
            <a:off x="11026929" y="2692393"/>
            <a:ext cx="780780" cy="307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Deploy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F3BBC2B-1CE0-2344-8618-DC505C77BB23}"/>
              </a:ext>
            </a:extLst>
          </p:cNvPr>
          <p:cNvSpPr txBox="1"/>
          <p:nvPr/>
        </p:nvSpPr>
        <p:spPr>
          <a:xfrm>
            <a:off x="7267828" y="4506319"/>
            <a:ext cx="1019565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Container</a:t>
            </a:r>
            <a:br>
              <a:rPr lang="en-US" sz="1400" b="1" dirty="0"/>
            </a:br>
            <a:r>
              <a:rPr lang="en-US" sz="1400" b="1" dirty="0"/>
              <a:t>Build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99A98191-3F10-B749-8778-74A4C3B588B3}"/>
              </a:ext>
            </a:extLst>
          </p:cNvPr>
          <p:cNvCxnSpPr>
            <a:cxnSpLocks/>
          </p:cNvCxnSpPr>
          <p:nvPr/>
        </p:nvCxnSpPr>
        <p:spPr>
          <a:xfrm>
            <a:off x="8436802" y="3510579"/>
            <a:ext cx="0" cy="722812"/>
          </a:xfrm>
          <a:prstGeom prst="line">
            <a:avLst/>
          </a:prstGeom>
          <a:ln w="1905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ABB7115B-9064-F044-A9E0-A6C9A4ADD486}"/>
              </a:ext>
            </a:extLst>
          </p:cNvPr>
          <p:cNvSpPr txBox="1"/>
          <p:nvPr/>
        </p:nvSpPr>
        <p:spPr>
          <a:xfrm>
            <a:off x="8663494" y="3227964"/>
            <a:ext cx="1019565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Container</a:t>
            </a:r>
            <a:b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Images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77464A2-ABB4-3B43-8F7E-CB764F1630C1}"/>
              </a:ext>
            </a:extLst>
          </p:cNvPr>
          <p:cNvSpPr txBox="1"/>
          <p:nvPr/>
        </p:nvSpPr>
        <p:spPr>
          <a:xfrm>
            <a:off x="4751643" y="2649205"/>
            <a:ext cx="631739" cy="307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Build</a:t>
            </a:r>
          </a:p>
        </p:txBody>
      </p:sp>
      <p:pic>
        <p:nvPicPr>
          <p:cNvPr id="1062" name="Picture 1061" descr="Icon&#10;&#10;Description automatically generated">
            <a:extLst>
              <a:ext uri="{FF2B5EF4-FFF2-40B4-BE49-F238E27FC236}">
                <a16:creationId xmlns:a16="http://schemas.microsoft.com/office/drawing/2014/main" id="{FB889E58-70A5-F34D-8C50-00411B513E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02307" y="1908091"/>
            <a:ext cx="853778" cy="858983"/>
          </a:xfrm>
          <a:prstGeom prst="rect">
            <a:avLst/>
          </a:prstGeom>
        </p:spPr>
      </p:pic>
      <p:sp>
        <p:nvSpPr>
          <p:cNvPr id="124" name="Bent Arrow 123">
            <a:extLst>
              <a:ext uri="{FF2B5EF4-FFF2-40B4-BE49-F238E27FC236}">
                <a16:creationId xmlns:a16="http://schemas.microsoft.com/office/drawing/2014/main" id="{42A4D809-D985-5C4B-8FE6-509136B1AF91}"/>
              </a:ext>
            </a:extLst>
          </p:cNvPr>
          <p:cNvSpPr/>
          <p:nvPr/>
        </p:nvSpPr>
        <p:spPr>
          <a:xfrm rot="5400000">
            <a:off x="9777453" y="-61491"/>
            <a:ext cx="909363" cy="2929637"/>
          </a:xfrm>
          <a:prstGeom prst="bentArrow">
            <a:avLst>
              <a:gd name="adj1" fmla="val 22015"/>
              <a:gd name="adj2" fmla="val 21269"/>
              <a:gd name="adj3" fmla="val 25000"/>
              <a:gd name="adj4" fmla="val 4375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6E66903-C06A-0B48-834B-2EA032F57707}"/>
              </a:ext>
            </a:extLst>
          </p:cNvPr>
          <p:cNvGrpSpPr/>
          <p:nvPr/>
        </p:nvGrpSpPr>
        <p:grpSpPr>
          <a:xfrm>
            <a:off x="10340299" y="3916220"/>
            <a:ext cx="680034" cy="910823"/>
            <a:chOff x="9434009" y="3286377"/>
            <a:chExt cx="680211" cy="911059"/>
          </a:xfrm>
        </p:grpSpPr>
        <p:pic>
          <p:nvPicPr>
            <p:cNvPr id="127" name="Picture 126" descr="A picture containing text, tableware, plate, dishware&#10;&#10;Description automatically generated">
              <a:extLst>
                <a:ext uri="{FF2B5EF4-FFF2-40B4-BE49-F238E27FC236}">
                  <a16:creationId xmlns:a16="http://schemas.microsoft.com/office/drawing/2014/main" id="{01C964E0-46A2-EB46-BEE0-BFCDBD958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11277" y="3286377"/>
              <a:ext cx="602943" cy="636753"/>
            </a:xfrm>
            <a:prstGeom prst="rect">
              <a:avLst/>
            </a:prstGeom>
          </p:spPr>
        </p:pic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70DFEBA-57C9-F543-B5AE-987789E87E4F}"/>
                </a:ext>
              </a:extLst>
            </p:cNvPr>
            <p:cNvSpPr txBox="1"/>
            <p:nvPr/>
          </p:nvSpPr>
          <p:spPr>
            <a:xfrm>
              <a:off x="9434009" y="3889659"/>
              <a:ext cx="6733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Verify</a:t>
              </a:r>
            </a:p>
          </p:txBody>
        </p: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ECAB94A4-2E08-3043-BC9E-29C7C7849422}"/>
              </a:ext>
            </a:extLst>
          </p:cNvPr>
          <p:cNvSpPr txBox="1"/>
          <p:nvPr/>
        </p:nvSpPr>
        <p:spPr>
          <a:xfrm>
            <a:off x="9018424" y="4526962"/>
            <a:ext cx="572444" cy="307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Sign</a:t>
            </a:r>
          </a:p>
        </p:txBody>
      </p:sp>
      <p:pic>
        <p:nvPicPr>
          <p:cNvPr id="132" name="Picture 131" descr="Icon&#10;&#10;Description automatically generated">
            <a:extLst>
              <a:ext uri="{FF2B5EF4-FFF2-40B4-BE49-F238E27FC236}">
                <a16:creationId xmlns:a16="http://schemas.microsoft.com/office/drawing/2014/main" id="{CE8B4DF7-60E2-4B40-879C-DC3B9071D8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2034" y="3891179"/>
            <a:ext cx="691861" cy="638805"/>
          </a:xfrm>
          <a:prstGeom prst="rect">
            <a:avLst/>
          </a:prstGeom>
        </p:spPr>
      </p:pic>
      <p:sp>
        <p:nvSpPr>
          <p:cNvPr id="133" name="Right Arrow 132">
            <a:extLst>
              <a:ext uri="{FF2B5EF4-FFF2-40B4-BE49-F238E27FC236}">
                <a16:creationId xmlns:a16="http://schemas.microsoft.com/office/drawing/2014/main" id="{A10E9487-96CF-4149-B4C4-3284703B8D83}"/>
              </a:ext>
            </a:extLst>
          </p:cNvPr>
          <p:cNvSpPr/>
          <p:nvPr/>
        </p:nvSpPr>
        <p:spPr>
          <a:xfrm>
            <a:off x="9800247" y="4081033"/>
            <a:ext cx="494271" cy="368119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067" name="Picture 1066" descr="Icon&#10;&#10;Description automatically generated">
            <a:extLst>
              <a:ext uri="{FF2B5EF4-FFF2-40B4-BE49-F238E27FC236}">
                <a16:creationId xmlns:a16="http://schemas.microsoft.com/office/drawing/2014/main" id="{90C19F78-9275-D344-9EE9-DB7CA93690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78544" y="2029379"/>
            <a:ext cx="602794" cy="627481"/>
          </a:xfrm>
          <a:prstGeom prst="rect">
            <a:avLst/>
          </a:prstGeom>
        </p:spPr>
      </p:pic>
      <p:sp>
        <p:nvSpPr>
          <p:cNvPr id="139" name="Right Arrow 138">
            <a:extLst>
              <a:ext uri="{FF2B5EF4-FFF2-40B4-BE49-F238E27FC236}">
                <a16:creationId xmlns:a16="http://schemas.microsoft.com/office/drawing/2014/main" id="{7FB9B7A4-01F2-8547-B21A-ABF5853B3FA8}"/>
              </a:ext>
            </a:extLst>
          </p:cNvPr>
          <p:cNvSpPr/>
          <p:nvPr/>
        </p:nvSpPr>
        <p:spPr>
          <a:xfrm>
            <a:off x="4146119" y="2167232"/>
            <a:ext cx="511067" cy="368119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65FDE41-32EB-4748-B838-18183EE23BED}"/>
              </a:ext>
            </a:extLst>
          </p:cNvPr>
          <p:cNvSpPr txBox="1"/>
          <p:nvPr/>
        </p:nvSpPr>
        <p:spPr>
          <a:xfrm>
            <a:off x="3458558" y="2667200"/>
            <a:ext cx="612508" cy="307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Scan</a:t>
            </a:r>
          </a:p>
        </p:txBody>
      </p:sp>
      <p:sp>
        <p:nvSpPr>
          <p:cNvPr id="142" name="Circular Arrow 141">
            <a:extLst>
              <a:ext uri="{FF2B5EF4-FFF2-40B4-BE49-F238E27FC236}">
                <a16:creationId xmlns:a16="http://schemas.microsoft.com/office/drawing/2014/main" id="{30A44739-9FA4-2942-A5E0-59ABC756F5B8}"/>
              </a:ext>
            </a:extLst>
          </p:cNvPr>
          <p:cNvSpPr/>
          <p:nvPr/>
        </p:nvSpPr>
        <p:spPr>
          <a:xfrm rot="14516512">
            <a:off x="7703192" y="2247908"/>
            <a:ext cx="1158898" cy="1166096"/>
          </a:xfrm>
          <a:prstGeom prst="circularArrow">
            <a:avLst>
              <a:gd name="adj1" fmla="val 6954"/>
              <a:gd name="adj2" fmla="val 1621979"/>
              <a:gd name="adj3" fmla="val 20574009"/>
              <a:gd name="adj4" fmla="val 13954822"/>
              <a:gd name="adj5" fmla="val 1218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pic>
        <p:nvPicPr>
          <p:cNvPr id="144" name="Picture 143" descr="Icon&#10;&#10;Description automatically generated">
            <a:extLst>
              <a:ext uri="{FF2B5EF4-FFF2-40B4-BE49-F238E27FC236}">
                <a16:creationId xmlns:a16="http://schemas.microsoft.com/office/drawing/2014/main" id="{25776427-D74E-F14F-8603-7A5C6B9A90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16110" y="2181981"/>
            <a:ext cx="450434" cy="468881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1DBCD81E-53FB-7642-A6D2-330E5ACFE4FA}"/>
              </a:ext>
            </a:extLst>
          </p:cNvPr>
          <p:cNvSpPr txBox="1"/>
          <p:nvPr/>
        </p:nvSpPr>
        <p:spPr>
          <a:xfrm>
            <a:off x="8138539" y="2574824"/>
            <a:ext cx="612508" cy="307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Scan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9ED74AAC-DA37-3047-B66A-4F9E008A86AC}"/>
              </a:ext>
            </a:extLst>
          </p:cNvPr>
          <p:cNvCxnSpPr>
            <a:cxnSpLocks/>
          </p:cNvCxnSpPr>
          <p:nvPr/>
        </p:nvCxnSpPr>
        <p:spPr>
          <a:xfrm flipV="1">
            <a:off x="806190" y="2836954"/>
            <a:ext cx="57585" cy="1655569"/>
          </a:xfrm>
          <a:prstGeom prst="line">
            <a:avLst/>
          </a:prstGeom>
          <a:ln w="1905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1" name="TextBox 1070">
            <a:extLst>
              <a:ext uri="{FF2B5EF4-FFF2-40B4-BE49-F238E27FC236}">
                <a16:creationId xmlns:a16="http://schemas.microsoft.com/office/drawing/2014/main" id="{D81CED39-C0A0-204B-BAF5-3A060D7E8E49}"/>
              </a:ext>
            </a:extLst>
          </p:cNvPr>
          <p:cNvSpPr txBox="1"/>
          <p:nvPr/>
        </p:nvSpPr>
        <p:spPr>
          <a:xfrm>
            <a:off x="644744" y="4561776"/>
            <a:ext cx="2383365" cy="52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Spack</a:t>
            </a:r>
            <a:r>
              <a:rPr lang="en-US" sz="1400" dirty="0"/>
              <a:t> has 6,500 packages,</a:t>
            </a:r>
            <a:br>
              <a:rPr lang="en-US" sz="1400" dirty="0"/>
            </a:br>
            <a:r>
              <a:rPr lang="en-US" sz="1400" dirty="0"/>
              <a:t>with many updates per day.</a:t>
            </a:r>
          </a:p>
        </p:txBody>
      </p:sp>
      <p:pic>
        <p:nvPicPr>
          <p:cNvPr id="1073" name="Picture 1072">
            <a:extLst>
              <a:ext uri="{FF2B5EF4-FFF2-40B4-BE49-F238E27FC236}">
                <a16:creationId xmlns:a16="http://schemas.microsoft.com/office/drawing/2014/main" id="{4BD1AFAD-CD04-8843-B3BA-2FC572CDA4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972" y="4463731"/>
            <a:ext cx="595386" cy="59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7809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BE698-8851-C24B-831C-7DFFEC30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51" y="230852"/>
            <a:ext cx="11998375" cy="907984"/>
          </a:xfrm>
        </p:spPr>
        <p:txBody>
          <a:bodyPr/>
          <a:lstStyle/>
          <a:p>
            <a:r>
              <a:rPr lang="en-US" dirty="0" err="1"/>
              <a:t>Spack’s</a:t>
            </a:r>
            <a:r>
              <a:rPr lang="en-US" dirty="0"/>
              <a:t> long-term strategy is based around</a:t>
            </a:r>
            <a:br>
              <a:rPr lang="en-US" dirty="0"/>
            </a:br>
            <a:r>
              <a:rPr lang="en-US" dirty="0"/>
              <a:t>broad adoption and 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17B92-2A25-8F4E-9D11-130D95042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51" y="1527589"/>
            <a:ext cx="6319621" cy="4836211"/>
          </a:xfrm>
        </p:spPr>
        <p:txBody>
          <a:bodyPr>
            <a:normAutofit/>
          </a:bodyPr>
          <a:lstStyle/>
          <a:p>
            <a:r>
              <a:rPr lang="en-US" sz="1799" b="1" dirty="0"/>
              <a:t>Not sustainable without a community</a:t>
            </a:r>
            <a:endParaRPr lang="en-US" sz="1799" dirty="0"/>
          </a:p>
          <a:p>
            <a:pPr lvl="1"/>
            <a:r>
              <a:rPr lang="en-US" sz="1600" dirty="0"/>
              <a:t>Broad adoption incentivizes contributors</a:t>
            </a:r>
          </a:p>
          <a:p>
            <a:pPr lvl="1"/>
            <a:r>
              <a:rPr lang="en-US" sz="1600" dirty="0"/>
              <a:t>Cloud resources and automation absolutely necessary</a:t>
            </a:r>
          </a:p>
          <a:p>
            <a:r>
              <a:rPr lang="en-US" sz="1799" b="1" dirty="0"/>
              <a:t>Preserves build knowledge in a cross-platform, reusable way</a:t>
            </a:r>
          </a:p>
          <a:p>
            <a:pPr lvl="1"/>
            <a:r>
              <a:rPr lang="en-US" sz="1600" dirty="0"/>
              <a:t>Minimize rewriting recipes when porting</a:t>
            </a:r>
          </a:p>
          <a:p>
            <a:r>
              <a:rPr lang="en-US" sz="1799" b="1" dirty="0"/>
              <a:t>CI ensures builds continue to work as packages evolve</a:t>
            </a:r>
          </a:p>
          <a:p>
            <a:pPr lvl="1"/>
            <a:r>
              <a:rPr lang="en-US" sz="1600" dirty="0"/>
              <a:t>Keep packages flexible but verify key configurations</a:t>
            </a:r>
          </a:p>
          <a:p>
            <a:r>
              <a:rPr lang="en-US" sz="1799" b="1" dirty="0"/>
              <a:t>Growing contributor base and automation are </a:t>
            </a:r>
            <a:br>
              <a:rPr lang="en-US" sz="1799" b="1" dirty="0"/>
            </a:br>
            <a:r>
              <a:rPr lang="en-US" sz="1799" b="1" dirty="0"/>
              <a:t>the top priorities</a:t>
            </a:r>
          </a:p>
          <a:p>
            <a:pPr lvl="1"/>
            <a:r>
              <a:rPr lang="en-US" sz="1600" b="1" dirty="0">
                <a:solidFill>
                  <a:srgbClr val="FF0000"/>
                </a:solidFill>
              </a:rPr>
              <a:t>377 contributors </a:t>
            </a:r>
            <a:r>
              <a:rPr lang="en-US" sz="1600" b="1" dirty="0"/>
              <a:t>to 0.18 release!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B01E10-FB1D-314E-9F64-CC2F03DBFD9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6375" y="2895550"/>
            <a:ext cx="1271320" cy="126803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45129F4-607E-E346-874E-72DEB71FC8B6}"/>
              </a:ext>
            </a:extLst>
          </p:cNvPr>
          <p:cNvSpPr/>
          <p:nvPr/>
        </p:nvSpPr>
        <p:spPr bwMode="auto">
          <a:xfrm>
            <a:off x="7758708" y="1745476"/>
            <a:ext cx="2729580" cy="3161849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b="1" dirty="0" err="1">
                <a:solidFill>
                  <a:srgbClr val="000000"/>
                </a:solidFill>
              </a:rPr>
              <a:t>Spack</a:t>
            </a:r>
            <a:br>
              <a:rPr lang="en-US" b="1" dirty="0">
                <a:solidFill>
                  <a:srgbClr val="000000"/>
                </a:solidFill>
              </a:rPr>
            </a:br>
            <a:r>
              <a:rPr lang="en-US" b="1" dirty="0">
                <a:solidFill>
                  <a:srgbClr val="000000"/>
                </a:solidFill>
              </a:rPr>
              <a:t>Community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25E9D7-0743-7940-ACB1-906BA3DB858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0473" y="1588199"/>
            <a:ext cx="1466311" cy="3816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9A4E35-B202-9F43-9FF9-07A23230E6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9952" y="3873922"/>
            <a:ext cx="1351259" cy="1351259"/>
          </a:xfrm>
          <a:prstGeom prst="rect">
            <a:avLst/>
          </a:prstGeom>
        </p:spPr>
      </p:pic>
      <p:sp>
        <p:nvSpPr>
          <p:cNvPr id="17" name="Left-Right Arrow 16">
            <a:extLst>
              <a:ext uri="{FF2B5EF4-FFF2-40B4-BE49-F238E27FC236}">
                <a16:creationId xmlns:a16="http://schemas.microsoft.com/office/drawing/2014/main" id="{8D947C49-0CB7-CF42-875F-7CF39D30C658}"/>
              </a:ext>
            </a:extLst>
          </p:cNvPr>
          <p:cNvSpPr/>
          <p:nvPr/>
        </p:nvSpPr>
        <p:spPr bwMode="auto">
          <a:xfrm rot="2433015">
            <a:off x="7487771" y="2130894"/>
            <a:ext cx="875299" cy="341818"/>
          </a:xfrm>
          <a:prstGeom prst="leftRightArrow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9" name="Left-Right Arrow 18">
            <a:extLst>
              <a:ext uri="{FF2B5EF4-FFF2-40B4-BE49-F238E27FC236}">
                <a16:creationId xmlns:a16="http://schemas.microsoft.com/office/drawing/2014/main" id="{64D195EE-F152-4D46-98F5-5F24674D0A34}"/>
              </a:ext>
            </a:extLst>
          </p:cNvPr>
          <p:cNvSpPr/>
          <p:nvPr/>
        </p:nvSpPr>
        <p:spPr bwMode="auto">
          <a:xfrm rot="12191247">
            <a:off x="10024157" y="3916385"/>
            <a:ext cx="898263" cy="341818"/>
          </a:xfrm>
          <a:prstGeom prst="leftRightArrow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0" name="Left-Right Arrow 19">
            <a:extLst>
              <a:ext uri="{FF2B5EF4-FFF2-40B4-BE49-F238E27FC236}">
                <a16:creationId xmlns:a16="http://schemas.microsoft.com/office/drawing/2014/main" id="{FC3734BB-21F4-C845-A1CD-ED8631973030}"/>
              </a:ext>
            </a:extLst>
          </p:cNvPr>
          <p:cNvSpPr/>
          <p:nvPr/>
        </p:nvSpPr>
        <p:spPr bwMode="auto">
          <a:xfrm rot="13573967">
            <a:off x="9666483" y="4547920"/>
            <a:ext cx="898263" cy="341818"/>
          </a:xfrm>
          <a:prstGeom prst="leftRightArrow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1" name="Left-Right Arrow 20">
            <a:extLst>
              <a:ext uri="{FF2B5EF4-FFF2-40B4-BE49-F238E27FC236}">
                <a16:creationId xmlns:a16="http://schemas.microsoft.com/office/drawing/2014/main" id="{3FD2138A-E1FC-EA4D-8C6D-D46467057293}"/>
              </a:ext>
            </a:extLst>
          </p:cNvPr>
          <p:cNvSpPr/>
          <p:nvPr/>
        </p:nvSpPr>
        <p:spPr bwMode="auto">
          <a:xfrm rot="9247796">
            <a:off x="7316374" y="3917496"/>
            <a:ext cx="898263" cy="341818"/>
          </a:xfrm>
          <a:prstGeom prst="leftRightArrow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106C8F6-103C-0F42-8AA8-6352D549D67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3013" y="924430"/>
            <a:ext cx="576347" cy="38005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8B94417-C288-6742-9E65-66D78D362B5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0387" y="1014146"/>
            <a:ext cx="733600" cy="45462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C2229DF-668E-374D-AD4C-A7246A0447C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7233" y="3336569"/>
            <a:ext cx="612563" cy="4517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7095B7C-018D-BD43-838C-F7BD064220C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2453" y="5424517"/>
            <a:ext cx="714781" cy="21830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9437D4A-ABD7-6146-B177-A969778C0C83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0420" y="2384405"/>
            <a:ext cx="893046" cy="558154"/>
          </a:xfrm>
          <a:prstGeom prst="rect">
            <a:avLst/>
          </a:prstGeom>
        </p:spPr>
      </p:pic>
      <p:sp>
        <p:nvSpPr>
          <p:cNvPr id="30" name="Left-Right Arrow 29">
            <a:extLst>
              <a:ext uri="{FF2B5EF4-FFF2-40B4-BE49-F238E27FC236}">
                <a16:creationId xmlns:a16="http://schemas.microsoft.com/office/drawing/2014/main" id="{9AD80082-4BBA-E348-9B5E-630294C17405}"/>
              </a:ext>
            </a:extLst>
          </p:cNvPr>
          <p:cNvSpPr/>
          <p:nvPr/>
        </p:nvSpPr>
        <p:spPr bwMode="auto">
          <a:xfrm rot="3677455">
            <a:off x="8239787" y="1582165"/>
            <a:ext cx="762252" cy="341818"/>
          </a:xfrm>
          <a:prstGeom prst="leftRightArrow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31" name="Left-Right Arrow 30">
            <a:extLst>
              <a:ext uri="{FF2B5EF4-FFF2-40B4-BE49-F238E27FC236}">
                <a16:creationId xmlns:a16="http://schemas.microsoft.com/office/drawing/2014/main" id="{D5E02983-21A6-2044-A37A-471A7EEF0C30}"/>
              </a:ext>
            </a:extLst>
          </p:cNvPr>
          <p:cNvSpPr/>
          <p:nvPr/>
        </p:nvSpPr>
        <p:spPr bwMode="auto">
          <a:xfrm rot="6203995">
            <a:off x="9050738" y="1528101"/>
            <a:ext cx="762252" cy="341818"/>
          </a:xfrm>
          <a:prstGeom prst="leftRightArrow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32" name="Left-Right Arrow 31">
            <a:extLst>
              <a:ext uri="{FF2B5EF4-FFF2-40B4-BE49-F238E27FC236}">
                <a16:creationId xmlns:a16="http://schemas.microsoft.com/office/drawing/2014/main" id="{69CD9435-2198-8E4B-92F7-5634F25E7301}"/>
              </a:ext>
            </a:extLst>
          </p:cNvPr>
          <p:cNvSpPr/>
          <p:nvPr/>
        </p:nvSpPr>
        <p:spPr bwMode="auto">
          <a:xfrm rot="6500271">
            <a:off x="8271552" y="4744300"/>
            <a:ext cx="869490" cy="297649"/>
          </a:xfrm>
          <a:prstGeom prst="leftRightArrow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33" name="Left-Right Arrow 32">
            <a:extLst>
              <a:ext uri="{FF2B5EF4-FFF2-40B4-BE49-F238E27FC236}">
                <a16:creationId xmlns:a16="http://schemas.microsoft.com/office/drawing/2014/main" id="{E12A5227-03C3-F548-A64E-5228C786411B}"/>
              </a:ext>
            </a:extLst>
          </p:cNvPr>
          <p:cNvSpPr/>
          <p:nvPr/>
        </p:nvSpPr>
        <p:spPr bwMode="auto">
          <a:xfrm rot="834614">
            <a:off x="7263707" y="2726994"/>
            <a:ext cx="809188" cy="341818"/>
          </a:xfrm>
          <a:prstGeom prst="leftRightArrow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34" name="Left-Right Arrow 33">
            <a:extLst>
              <a:ext uri="{FF2B5EF4-FFF2-40B4-BE49-F238E27FC236}">
                <a16:creationId xmlns:a16="http://schemas.microsoft.com/office/drawing/2014/main" id="{4AA97EC6-0EB5-B543-88A8-A41506E5941D}"/>
              </a:ext>
            </a:extLst>
          </p:cNvPr>
          <p:cNvSpPr/>
          <p:nvPr/>
        </p:nvSpPr>
        <p:spPr bwMode="auto">
          <a:xfrm>
            <a:off x="7246678" y="3277777"/>
            <a:ext cx="809188" cy="341818"/>
          </a:xfrm>
          <a:prstGeom prst="leftRightArrow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35" name="Left-Right Arrow 34">
            <a:extLst>
              <a:ext uri="{FF2B5EF4-FFF2-40B4-BE49-F238E27FC236}">
                <a16:creationId xmlns:a16="http://schemas.microsoft.com/office/drawing/2014/main" id="{D0054DBB-5A64-F941-AB0C-01D521027FB5}"/>
              </a:ext>
            </a:extLst>
          </p:cNvPr>
          <p:cNvSpPr/>
          <p:nvPr/>
        </p:nvSpPr>
        <p:spPr bwMode="auto">
          <a:xfrm rot="20700000">
            <a:off x="10141833" y="3032045"/>
            <a:ext cx="762252" cy="341818"/>
          </a:xfrm>
          <a:prstGeom prst="leftRightArrow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D5E19D2-4A20-A148-9C26-B2A8502FC174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9242" y="4180779"/>
            <a:ext cx="635246" cy="63524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DB33677-680E-EE40-822C-794BB376A14C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2448" y="4527277"/>
            <a:ext cx="1204138" cy="120413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D354779-5710-9A4D-AB08-E568BB047DF5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1615" y="5027855"/>
            <a:ext cx="742143" cy="56279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2709C94-4E44-904A-8F5B-736A97592B2C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1112" y="5419666"/>
            <a:ext cx="1198199" cy="28777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A183203-8F0E-F74C-8A37-F40A09531D51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9839" y="2649806"/>
            <a:ext cx="1050977" cy="962286"/>
          </a:xfrm>
          <a:prstGeom prst="rect">
            <a:avLst/>
          </a:prstGeom>
        </p:spPr>
      </p:pic>
      <p:sp>
        <p:nvSpPr>
          <p:cNvPr id="44" name="Left-Right Arrow 43">
            <a:extLst>
              <a:ext uri="{FF2B5EF4-FFF2-40B4-BE49-F238E27FC236}">
                <a16:creationId xmlns:a16="http://schemas.microsoft.com/office/drawing/2014/main" id="{48C88462-7CD7-EE45-8DB4-71D94163E7F3}"/>
              </a:ext>
            </a:extLst>
          </p:cNvPr>
          <p:cNvSpPr/>
          <p:nvPr/>
        </p:nvSpPr>
        <p:spPr bwMode="auto">
          <a:xfrm rot="8594412">
            <a:off x="7626010" y="4413893"/>
            <a:ext cx="898263" cy="341818"/>
          </a:xfrm>
          <a:prstGeom prst="leftRightArrow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6" name="Left-Right Arrow 45">
            <a:extLst>
              <a:ext uri="{FF2B5EF4-FFF2-40B4-BE49-F238E27FC236}">
                <a16:creationId xmlns:a16="http://schemas.microsoft.com/office/drawing/2014/main" id="{65A87346-3BFC-5946-9DEF-9CA1FEF57AAD}"/>
              </a:ext>
            </a:extLst>
          </p:cNvPr>
          <p:cNvSpPr/>
          <p:nvPr/>
        </p:nvSpPr>
        <p:spPr bwMode="auto">
          <a:xfrm rot="15783152">
            <a:off x="9085876" y="4718182"/>
            <a:ext cx="714229" cy="341818"/>
          </a:xfrm>
          <a:prstGeom prst="leftRightArrow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E03FF6B-E39E-9744-8110-4652C29A9CF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2139" y="1346842"/>
            <a:ext cx="782287" cy="467538"/>
          </a:xfrm>
          <a:prstGeom prst="rect">
            <a:avLst/>
          </a:prstGeom>
        </p:spPr>
      </p:pic>
      <p:sp>
        <p:nvSpPr>
          <p:cNvPr id="36" name="Left-Right Arrow 35">
            <a:extLst>
              <a:ext uri="{FF2B5EF4-FFF2-40B4-BE49-F238E27FC236}">
                <a16:creationId xmlns:a16="http://schemas.microsoft.com/office/drawing/2014/main" id="{6872CB0A-9744-C94D-95C2-DE952FD787FD}"/>
              </a:ext>
            </a:extLst>
          </p:cNvPr>
          <p:cNvSpPr/>
          <p:nvPr/>
        </p:nvSpPr>
        <p:spPr bwMode="auto">
          <a:xfrm rot="8336217">
            <a:off x="9667899" y="1879287"/>
            <a:ext cx="790337" cy="341818"/>
          </a:xfrm>
          <a:prstGeom prst="leftRightArrow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38" name="Left-Right Arrow 37">
            <a:extLst>
              <a:ext uri="{FF2B5EF4-FFF2-40B4-BE49-F238E27FC236}">
                <a16:creationId xmlns:a16="http://schemas.microsoft.com/office/drawing/2014/main" id="{BFE355E7-5E61-E54D-BADF-E2A54C58A141}"/>
              </a:ext>
            </a:extLst>
          </p:cNvPr>
          <p:cNvSpPr/>
          <p:nvPr/>
        </p:nvSpPr>
        <p:spPr bwMode="auto">
          <a:xfrm rot="9038978">
            <a:off x="9882407" y="2474733"/>
            <a:ext cx="790337" cy="341818"/>
          </a:xfrm>
          <a:prstGeom prst="leftRightArrow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479E25-23B2-974D-A5EC-196A905DB75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44570" y="2039334"/>
            <a:ext cx="1365476" cy="39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0298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5555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395365-EC97-1787-3988-5B043B824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7158" y="1404377"/>
            <a:ext cx="10969943" cy="4702019"/>
          </a:xfrm>
        </p:spPr>
        <p:txBody>
          <a:bodyPr/>
          <a:lstStyle/>
          <a:p>
            <a:pPr marL="169278" indent="0">
              <a:buNone/>
            </a:pPr>
            <a:r>
              <a:rPr lang="en-US" b="1" dirty="0"/>
              <a:t>Everything needed to develop, build, and publish a software artifact:</a:t>
            </a:r>
          </a:p>
          <a:p>
            <a:pPr lvl="1"/>
            <a:r>
              <a:rPr lang="en-US" dirty="0"/>
              <a:t>Components</a:t>
            </a:r>
          </a:p>
          <a:p>
            <a:pPr lvl="1"/>
            <a:r>
              <a:rPr lang="en-US" dirty="0"/>
              <a:t>Libraries</a:t>
            </a:r>
          </a:p>
          <a:p>
            <a:pPr lvl="1"/>
            <a:r>
              <a:rPr lang="en-US" dirty="0"/>
              <a:t>Tools</a:t>
            </a:r>
          </a:p>
          <a:p>
            <a:pPr lvl="1"/>
            <a:r>
              <a:rPr lang="en-US" dirty="0"/>
              <a:t>Processes</a:t>
            </a:r>
          </a:p>
          <a:p>
            <a:pPr lvl="1"/>
            <a:endParaRPr lang="en-US" dirty="0"/>
          </a:p>
          <a:p>
            <a:pPr marL="169278" indent="0">
              <a:buNone/>
            </a:pPr>
            <a:r>
              <a:rPr lang="en-US" b="1" dirty="0"/>
              <a:t>Software Bill of Materials (SBOM): </a:t>
            </a:r>
            <a:r>
              <a:rPr lang="en-US" dirty="0"/>
              <a:t>a new term you’ll hear a lot of</a:t>
            </a:r>
            <a:endParaRPr lang="en-US" b="1" dirty="0"/>
          </a:p>
          <a:p>
            <a:pPr lvl="1"/>
            <a:r>
              <a:rPr lang="en-US" dirty="0"/>
              <a:t>Analogous to BOM from hardware supply chain</a:t>
            </a:r>
          </a:p>
          <a:p>
            <a:pPr lvl="1"/>
            <a:r>
              <a:rPr lang="en-US" dirty="0"/>
              <a:t>“Nutrition label” for Software</a:t>
            </a:r>
          </a:p>
          <a:p>
            <a:pPr lvl="1"/>
            <a:r>
              <a:rPr lang="en-US" dirty="0"/>
              <a:t>Listing of all software components in a product</a:t>
            </a:r>
          </a:p>
          <a:p>
            <a:pPr lvl="1"/>
            <a:r>
              <a:rPr lang="en-US" dirty="0"/>
              <a:t>Several formats exist </a:t>
            </a:r>
          </a:p>
          <a:p>
            <a:pPr lvl="2"/>
            <a:r>
              <a:rPr lang="en-US" dirty="0"/>
              <a:t>SPDX, </a:t>
            </a:r>
            <a:r>
              <a:rPr lang="en-US" dirty="0" err="1"/>
              <a:t>CycloneDX</a:t>
            </a:r>
            <a:r>
              <a:rPr lang="en-US" dirty="0"/>
              <a:t> are the major ones</a:t>
            </a:r>
          </a:p>
          <a:p>
            <a:pPr lvl="1"/>
            <a:r>
              <a:rPr lang="en-US" dirty="0"/>
              <a:t>Tooling is still limited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7BD448-C2CD-16F6-66DA-49E681465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software supply chain?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C740E-E593-B38C-7C2F-13590ECB3384}"/>
              </a:ext>
            </a:extLst>
          </p:cNvPr>
          <p:cNvSpPr txBox="1"/>
          <p:nvPr/>
        </p:nvSpPr>
        <p:spPr>
          <a:xfrm>
            <a:off x="4729266" y="2332738"/>
            <a:ext cx="4969938" cy="461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b="1" dirty="0">
                <a:solidFill>
                  <a:srgbClr val="FF0000"/>
                </a:solidFill>
              </a:rPr>
              <a:t>Not exactly a small set of things!</a:t>
            </a:r>
          </a:p>
        </p:txBody>
      </p:sp>
    </p:spTree>
    <p:extLst>
      <p:ext uri="{BB962C8B-B14F-4D97-AF65-F5344CB8AC3E}">
        <p14:creationId xmlns:p14="http://schemas.microsoft.com/office/powerpoint/2010/main" val="24979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DC6108-EE08-EBAF-3435-51F844D99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care?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8B67820-6033-F7EB-2A99-33954BDFAF21}"/>
              </a:ext>
            </a:extLst>
          </p:cNvPr>
          <p:cNvGrpSpPr/>
          <p:nvPr/>
        </p:nvGrpSpPr>
        <p:grpSpPr>
          <a:xfrm>
            <a:off x="5070111" y="1971766"/>
            <a:ext cx="7118715" cy="2616511"/>
            <a:chOff x="3602405" y="1771147"/>
            <a:chExt cx="5340427" cy="196289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96889C7-6D03-DC97-2EB8-55DD4A545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02405" y="1771147"/>
              <a:ext cx="5340427" cy="196289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1DA25AA-A57B-AD28-02BC-1A7E61A18542}"/>
                </a:ext>
              </a:extLst>
            </p:cNvPr>
            <p:cNvSpPr txBox="1"/>
            <p:nvPr/>
          </p:nvSpPr>
          <p:spPr>
            <a:xfrm>
              <a:off x="7882205" y="3353651"/>
              <a:ext cx="1060627" cy="19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67" i="1" dirty="0"/>
                <a:t>Image from </a:t>
              </a:r>
              <a:r>
                <a:rPr lang="en-US" sz="1067" i="1" dirty="0" err="1"/>
                <a:t>slsa.dev</a:t>
              </a:r>
              <a:endParaRPr lang="en-US" sz="1067" i="1" dirty="0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BFDB74-9D27-199D-CB36-89D5BE3F6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154" y="1442042"/>
            <a:ext cx="6343065" cy="4253471"/>
          </a:xfrm>
        </p:spPr>
        <p:txBody>
          <a:bodyPr>
            <a:normAutofit/>
          </a:bodyPr>
          <a:lstStyle/>
          <a:p>
            <a:r>
              <a:rPr lang="en-US" dirty="0"/>
              <a:t>Software is increasingly composed </a:t>
            </a:r>
            <a:br>
              <a:rPr lang="en-US" dirty="0"/>
            </a:br>
            <a:r>
              <a:rPr lang="en-US" dirty="0"/>
              <a:t>of many independently developed components</a:t>
            </a:r>
          </a:p>
          <a:p>
            <a:r>
              <a:rPr lang="en-US" dirty="0"/>
              <a:t>Development process involves</a:t>
            </a:r>
            <a:br>
              <a:rPr lang="en-US" dirty="0"/>
            </a:br>
            <a:r>
              <a:rPr lang="en-US" dirty="0"/>
              <a:t>many automated (or not) systems</a:t>
            </a:r>
          </a:p>
          <a:p>
            <a:pPr lvl="1"/>
            <a:r>
              <a:rPr lang="en-US" dirty="0"/>
              <a:t>CI/CD</a:t>
            </a:r>
          </a:p>
          <a:p>
            <a:pPr lvl="1"/>
            <a:r>
              <a:rPr lang="en-US" dirty="0"/>
              <a:t>Code hosting</a:t>
            </a:r>
          </a:p>
          <a:p>
            <a:pPr lvl="1"/>
            <a:r>
              <a:rPr lang="en-US" dirty="0"/>
              <a:t>Package managers</a:t>
            </a:r>
          </a:p>
          <a:p>
            <a:r>
              <a:rPr lang="en-US" dirty="0"/>
              <a:t>How do you know that all</a:t>
            </a:r>
            <a:br>
              <a:rPr lang="en-US" dirty="0"/>
            </a:br>
            <a:r>
              <a:rPr lang="en-US" dirty="0"/>
              <a:t>components/processes do what you expect?</a:t>
            </a:r>
          </a:p>
        </p:txBody>
      </p:sp>
      <p:sp>
        <p:nvSpPr>
          <p:cNvPr id="16" name="Google Shape;275;p28">
            <a:extLst>
              <a:ext uri="{FF2B5EF4-FFF2-40B4-BE49-F238E27FC236}">
                <a16:creationId xmlns:a16="http://schemas.microsoft.com/office/drawing/2014/main" id="{AC553274-DC3A-D4B0-97CF-86F6B3601B4F}"/>
              </a:ext>
            </a:extLst>
          </p:cNvPr>
          <p:cNvSpPr txBox="1"/>
          <p:nvPr/>
        </p:nvSpPr>
        <p:spPr>
          <a:xfrm>
            <a:off x="-1" y="6041281"/>
            <a:ext cx="12188825" cy="46150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09" tIns="45688" rIns="91409" bIns="45688" anchor="t" anchorCtr="0">
            <a:spAutoFit/>
          </a:bodyPr>
          <a:lstStyle/>
          <a:p>
            <a:pPr lvl="0" algn="ctr"/>
            <a:r>
              <a:rPr lang="en-US" sz="2399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There are many potential points of compromise!</a:t>
            </a:r>
          </a:p>
        </p:txBody>
      </p:sp>
    </p:spTree>
    <p:extLst>
      <p:ext uri="{BB962C8B-B14F-4D97-AF65-F5344CB8AC3E}">
        <p14:creationId xmlns:p14="http://schemas.microsoft.com/office/powerpoint/2010/main" val="97582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69D698-5C3D-8ACC-58FF-4CEA2B773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46817"/>
            <a:ext cx="6408655" cy="4905611"/>
          </a:xfrm>
        </p:spPr>
        <p:txBody>
          <a:bodyPr/>
          <a:lstStyle/>
          <a:p>
            <a:r>
              <a:rPr lang="en-US" dirty="0"/>
              <a:t>We are working with the MARBL</a:t>
            </a:r>
            <a:br>
              <a:rPr lang="en-US" dirty="0"/>
            </a:br>
            <a:r>
              <a:rPr lang="en-US" dirty="0"/>
              <a:t>team to move their development</a:t>
            </a:r>
            <a:br>
              <a:rPr lang="en-US" dirty="0"/>
            </a:br>
            <a:r>
              <a:rPr lang="en-US" dirty="0"/>
              <a:t>environment to </a:t>
            </a:r>
            <a:r>
              <a:rPr lang="en-US" dirty="0" err="1"/>
              <a:t>Spack</a:t>
            </a:r>
            <a:endParaRPr lang="en-US" dirty="0"/>
          </a:p>
          <a:p>
            <a:r>
              <a:rPr lang="en-US" dirty="0"/>
              <a:t>We have established a</a:t>
            </a:r>
            <a:br>
              <a:rPr lang="en-US" dirty="0"/>
            </a:br>
            <a:r>
              <a:rPr lang="en-US" dirty="0"/>
              <a:t>build and deployment working</a:t>
            </a:r>
            <a:br>
              <a:rPr lang="en-US" dirty="0"/>
            </a:br>
            <a:r>
              <a:rPr lang="en-US" dirty="0"/>
              <a:t>group among WSC codes</a:t>
            </a:r>
          </a:p>
          <a:p>
            <a:r>
              <a:rPr lang="en-US" dirty="0"/>
              <a:t>We aim to put together an L2 milestone</a:t>
            </a:r>
            <a:br>
              <a:rPr lang="en-US" dirty="0"/>
            </a:br>
            <a:r>
              <a:rPr lang="en-US" dirty="0"/>
              <a:t>for next year to:</a:t>
            </a:r>
          </a:p>
          <a:p>
            <a:pPr lvl="1"/>
            <a:r>
              <a:rPr lang="en-US" dirty="0"/>
              <a:t>Make a common build farm for WSC codes</a:t>
            </a:r>
          </a:p>
          <a:p>
            <a:pPr lvl="1"/>
            <a:r>
              <a:rPr lang="en-US" dirty="0"/>
              <a:t>Layer with </a:t>
            </a:r>
            <a:r>
              <a:rPr lang="en-US" dirty="0" err="1"/>
              <a:t>Spack’s</a:t>
            </a:r>
            <a:r>
              <a:rPr lang="en-US" dirty="0"/>
              <a:t> public build farm</a:t>
            </a:r>
          </a:p>
          <a:p>
            <a:pPr lvl="1"/>
            <a:r>
              <a:rPr lang="en-US" dirty="0"/>
              <a:t>Gradually bring teams together around standard</a:t>
            </a:r>
            <a:br>
              <a:rPr lang="en-US" dirty="0"/>
            </a:br>
            <a:r>
              <a:rPr lang="en-US" dirty="0"/>
              <a:t>build configurations and workflows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DFD60C-0B46-CF1E-48F9-8B9B4528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are working with code teams to develop standard workflows for layered build farms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40D68B-5FD5-555B-BE59-5E05784C1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120" y="857920"/>
            <a:ext cx="5016552" cy="2847233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76D84553-5BF2-5D3F-1C4D-852A11C41FCE}"/>
              </a:ext>
            </a:extLst>
          </p:cNvPr>
          <p:cNvGrpSpPr/>
          <p:nvPr/>
        </p:nvGrpSpPr>
        <p:grpSpPr>
          <a:xfrm>
            <a:off x="6636149" y="2518183"/>
            <a:ext cx="5228906" cy="3708150"/>
            <a:chOff x="5071280" y="1888459"/>
            <a:chExt cx="3922701" cy="2781837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08308F6-DD1A-4703-A1A6-DEBAC9DE7822}"/>
                </a:ext>
              </a:extLst>
            </p:cNvPr>
            <p:cNvGrpSpPr/>
            <p:nvPr/>
          </p:nvGrpSpPr>
          <p:grpSpPr>
            <a:xfrm>
              <a:off x="6483667" y="1888459"/>
              <a:ext cx="2510314" cy="2781837"/>
              <a:chOff x="7498080" y="1362456"/>
              <a:chExt cx="4480560" cy="4965192"/>
            </a:xfrm>
          </p:grpSpPr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FFB3EBE4-8D19-B20E-D9A1-828EC6A1CEA3}"/>
                  </a:ext>
                </a:extLst>
              </p:cNvPr>
              <p:cNvSpPr/>
              <p:nvPr/>
            </p:nvSpPr>
            <p:spPr bwMode="auto">
              <a:xfrm>
                <a:off x="7498080" y="1362456"/>
                <a:ext cx="4462272" cy="2121408"/>
              </a:xfrm>
              <a:prstGeom prst="roundRect">
                <a:avLst/>
              </a:prstGeom>
              <a:solidFill>
                <a:srgbClr val="F79646">
                  <a:lumMod val="40000"/>
                  <a:lumOff val="60000"/>
                </a:srgbClr>
              </a:solidFill>
              <a:ln>
                <a:noFill/>
              </a:ln>
              <a:effectLst/>
            </p:spPr>
            <p:txBody>
              <a:bodyPr rtlCol="0" anchor="t">
                <a:prstTxWarp prst="textNoShape">
                  <a:avLst/>
                </a:prstTxWarp>
              </a:bodyPr>
              <a:lstStyle/>
              <a:p>
                <a:pPr algn="r" defTabSz="609402">
                  <a:defRPr/>
                </a:pPr>
                <a:r>
                  <a:rPr lang="en-US" sz="1200" b="1" dirty="0">
                    <a:solidFill>
                      <a:srgbClr val="000000"/>
                    </a:solidFill>
                    <a:latin typeface="Calibri" panose="020F0502020204030204"/>
                  </a:rPr>
                  <a:t>llnl.wci.mapp</a:t>
                </a:r>
              </a:p>
            </p:txBody>
          </p:sp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592B60A2-1E5B-2BF2-7FA9-753B9A420E2D}"/>
                  </a:ext>
                </a:extLst>
              </p:cNvPr>
              <p:cNvSpPr/>
              <p:nvPr/>
            </p:nvSpPr>
            <p:spPr bwMode="auto">
              <a:xfrm>
                <a:off x="7513320" y="3520440"/>
                <a:ext cx="4462272" cy="1179576"/>
              </a:xfrm>
              <a:prstGeom prst="roundRect">
                <a:avLst/>
              </a:prstGeom>
              <a:solidFill>
                <a:srgbClr val="9BBB59">
                  <a:lumMod val="60000"/>
                  <a:lumOff val="40000"/>
                </a:srgbClr>
              </a:solidFill>
              <a:ln>
                <a:noFill/>
              </a:ln>
              <a:effectLst/>
            </p:spPr>
            <p:txBody>
              <a:bodyPr rtlCol="0" anchor="ctr">
                <a:prstTxWarp prst="textNoShape">
                  <a:avLst/>
                </a:prstTxWarp>
              </a:bodyPr>
              <a:lstStyle/>
              <a:p>
                <a:pPr algn="r" defTabSz="609402">
                  <a:defRPr/>
                </a:pPr>
                <a:r>
                  <a:rPr lang="en-US" sz="1200" b="1" dirty="0">
                    <a:solidFill>
                      <a:srgbClr val="000000"/>
                    </a:solidFill>
                    <a:latin typeface="Calibri" panose="020F0502020204030204"/>
                  </a:rPr>
                  <a:t>llnl.wci</a:t>
                </a:r>
              </a:p>
            </p:txBody>
          </p:sp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4D8C708C-35D7-B7B1-2920-3BDE298A0031}"/>
                  </a:ext>
                </a:extLst>
              </p:cNvPr>
              <p:cNvSpPr/>
              <p:nvPr/>
            </p:nvSpPr>
            <p:spPr bwMode="auto">
              <a:xfrm>
                <a:off x="7516368" y="4736592"/>
                <a:ext cx="4462272" cy="1591056"/>
              </a:xfrm>
              <a:prstGeom prst="roundRect">
                <a:avLst/>
              </a:prstGeom>
              <a:solidFill>
                <a:srgbClr val="1F497D">
                  <a:lumMod val="20000"/>
                  <a:lumOff val="80000"/>
                </a:srgbClr>
              </a:solidFill>
              <a:ln>
                <a:noFill/>
              </a:ln>
              <a:effectLst/>
            </p:spPr>
            <p:txBody>
              <a:bodyPr rtlCol="0" anchor="b">
                <a:prstTxWarp prst="textNoShape">
                  <a:avLst/>
                </a:prstTxWarp>
              </a:bodyPr>
              <a:lstStyle/>
              <a:p>
                <a:pPr algn="r" defTabSz="609402">
                  <a:defRPr/>
                </a:pPr>
                <a:r>
                  <a:rPr lang="en-US" sz="1200" b="1" dirty="0">
                    <a:solidFill>
                      <a:srgbClr val="000000"/>
                    </a:solidFill>
                    <a:latin typeface="Calibri" panose="020F0502020204030204"/>
                  </a:rPr>
                  <a:t>builtin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073B14B-FE52-986B-68D1-58DACDFE9728}"/>
                  </a:ext>
                </a:extLst>
              </p:cNvPr>
              <p:cNvSpPr/>
              <p:nvPr/>
            </p:nvSpPr>
            <p:spPr bwMode="auto">
              <a:xfrm>
                <a:off x="8597460" y="1408176"/>
                <a:ext cx="1234440" cy="557784"/>
              </a:xfrm>
              <a:prstGeom prst="ellipse">
                <a:avLst/>
              </a:prstGeom>
              <a:solidFill>
                <a:sysClr val="window" lastClr="FFFFFF">
                  <a:lumMod val="50000"/>
                </a:sysClr>
              </a:solidFill>
              <a:ln>
                <a:solidFill>
                  <a:sysClr val="windowText" lastClr="000000">
                    <a:lumMod val="75000"/>
                    <a:lumOff val="25000"/>
                  </a:sys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>
                <a:prstTxWarp prst="textNoShape">
                  <a:avLst/>
                </a:prstTxWarp>
              </a:bodyPr>
              <a:lstStyle/>
              <a:p>
                <a:pPr algn="ctr" defTabSz="609402">
                  <a:defRPr/>
                </a:pPr>
                <a:r>
                  <a:rPr lang="en-US" sz="1067" b="1" dirty="0">
                    <a:solidFill>
                      <a:prstClr val="white"/>
                    </a:solidFill>
                    <a:latin typeface="Calibri" panose="020F0502020204030204"/>
                  </a:rPr>
                  <a:t>marbl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9F191B0A-B5E3-CD7D-B4B1-BF684CAD3608}"/>
                  </a:ext>
                </a:extLst>
              </p:cNvPr>
              <p:cNvSpPr/>
              <p:nvPr/>
            </p:nvSpPr>
            <p:spPr bwMode="auto">
              <a:xfrm>
                <a:off x="9517380" y="2286000"/>
                <a:ext cx="1382268" cy="557784"/>
              </a:xfrm>
              <a:prstGeom prst="ellipse">
                <a:avLst/>
              </a:prstGeom>
              <a:solidFill>
                <a:sysClr val="window" lastClr="FFFFFF">
                  <a:lumMod val="50000"/>
                </a:sysClr>
              </a:solidFill>
              <a:ln>
                <a:solidFill>
                  <a:sysClr val="windowText" lastClr="000000">
                    <a:lumMod val="75000"/>
                    <a:lumOff val="25000"/>
                  </a:sys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>
                <a:prstTxWarp prst="textNoShape">
                  <a:avLst/>
                </a:prstTxWarp>
              </a:bodyPr>
              <a:lstStyle/>
              <a:p>
                <a:pPr algn="ctr" defTabSz="609402">
                  <a:defRPr/>
                </a:pPr>
                <a:r>
                  <a:rPr lang="en-US" sz="1067" b="1" dirty="0">
                    <a:solidFill>
                      <a:prstClr val="white"/>
                    </a:solidFill>
                    <a:latin typeface="Calibri" panose="020F0502020204030204"/>
                  </a:rPr>
                  <a:t>miranda</a:t>
                </a:r>
              </a:p>
            </p:txBody>
          </p: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07D505ED-1AAD-F94B-B7E6-CB7EBAE4EA27}"/>
                  </a:ext>
                </a:extLst>
              </p:cNvPr>
              <p:cNvCxnSpPr>
                <a:cxnSpLocks/>
                <a:stCxn id="51" idx="5"/>
                <a:endCxn id="52" idx="0"/>
              </p:cNvCxnSpPr>
              <p:nvPr/>
            </p:nvCxnSpPr>
            <p:spPr>
              <a:xfrm>
                <a:off x="9651120" y="1884274"/>
                <a:ext cx="557394" cy="401726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lumMod val="75000"/>
                  </a:srgb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0759E4DF-0580-A9B9-AFF9-627577C5D52A}"/>
                  </a:ext>
                </a:extLst>
              </p:cNvPr>
              <p:cNvCxnSpPr>
                <a:cxnSpLocks/>
                <a:stCxn id="52" idx="4"/>
                <a:endCxn id="55" idx="7"/>
              </p:cNvCxnSpPr>
              <p:nvPr/>
            </p:nvCxnSpPr>
            <p:spPr>
              <a:xfrm flipH="1">
                <a:off x="8675760" y="2843784"/>
                <a:ext cx="1532754" cy="1063142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lumMod val="75000"/>
                  </a:srgbClr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24E79D60-4F5A-D906-0A9B-3F4673CFA5BF}"/>
                  </a:ext>
                </a:extLst>
              </p:cNvPr>
              <p:cNvSpPr/>
              <p:nvPr/>
            </p:nvSpPr>
            <p:spPr bwMode="auto">
              <a:xfrm>
                <a:off x="7622100" y="3825240"/>
                <a:ext cx="1234440" cy="557784"/>
              </a:xfrm>
              <a:prstGeom prst="ellipse">
                <a:avLst/>
              </a:prstGeom>
              <a:solidFill>
                <a:sysClr val="window" lastClr="FFFFFF">
                  <a:lumMod val="50000"/>
                </a:sysClr>
              </a:solidFill>
              <a:ln>
                <a:solidFill>
                  <a:sysClr val="windowText" lastClr="000000">
                    <a:lumMod val="75000"/>
                    <a:lumOff val="25000"/>
                  </a:sys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>
                <a:prstTxWarp prst="textNoShape">
                  <a:avLst/>
                </a:prstTxWarp>
              </a:bodyPr>
              <a:lstStyle/>
              <a:p>
                <a:pPr algn="ctr" defTabSz="609402">
                  <a:defRPr/>
                </a:pPr>
                <a:r>
                  <a:rPr lang="en-US" sz="1067" b="1" dirty="0">
                    <a:solidFill>
                      <a:prstClr val="white"/>
                    </a:solidFill>
                    <a:latin typeface="Calibri" panose="020F0502020204030204"/>
                  </a:rPr>
                  <a:t>leos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3445C1D5-5BB1-F092-0EA1-47571565A955}"/>
                  </a:ext>
                </a:extLst>
              </p:cNvPr>
              <p:cNvSpPr/>
              <p:nvPr/>
            </p:nvSpPr>
            <p:spPr bwMode="auto">
              <a:xfrm>
                <a:off x="7607808" y="5129784"/>
                <a:ext cx="1234440" cy="557784"/>
              </a:xfrm>
              <a:prstGeom prst="ellipse">
                <a:avLst/>
              </a:prstGeom>
              <a:solidFill>
                <a:sysClr val="window" lastClr="FFFFFF">
                  <a:lumMod val="50000"/>
                </a:sysClr>
              </a:solidFill>
              <a:ln>
                <a:solidFill>
                  <a:sysClr val="windowText" lastClr="000000">
                    <a:lumMod val="75000"/>
                    <a:lumOff val="25000"/>
                  </a:sys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>
                <a:prstTxWarp prst="textNoShape">
                  <a:avLst/>
                </a:prstTxWarp>
              </a:bodyPr>
              <a:lstStyle/>
              <a:p>
                <a:pPr algn="ctr" defTabSz="609402">
                  <a:defRPr/>
                </a:pPr>
                <a:r>
                  <a:rPr lang="en-US" sz="1067" b="1" dirty="0">
                    <a:solidFill>
                      <a:prstClr val="white"/>
                    </a:solidFill>
                    <a:latin typeface="Calibri" panose="020F0502020204030204"/>
                  </a:rPr>
                  <a:t>boost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5AE9B53-C10B-6871-D761-3CF0D232554C}"/>
                  </a:ext>
                </a:extLst>
              </p:cNvPr>
              <p:cNvSpPr/>
              <p:nvPr/>
            </p:nvSpPr>
            <p:spPr bwMode="auto">
              <a:xfrm>
                <a:off x="9012936" y="5132832"/>
                <a:ext cx="1234440" cy="557784"/>
              </a:xfrm>
              <a:prstGeom prst="ellipse">
                <a:avLst/>
              </a:prstGeom>
              <a:solidFill>
                <a:sysClr val="window" lastClr="FFFFFF">
                  <a:lumMod val="50000"/>
                </a:sysClr>
              </a:solidFill>
              <a:ln>
                <a:solidFill>
                  <a:sysClr val="windowText" lastClr="000000">
                    <a:lumMod val="75000"/>
                    <a:lumOff val="25000"/>
                  </a:sys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>
                <a:prstTxWarp prst="textNoShape">
                  <a:avLst/>
                </a:prstTxWarp>
              </a:bodyPr>
              <a:lstStyle/>
              <a:p>
                <a:pPr algn="ctr" defTabSz="609402">
                  <a:defRPr/>
                </a:pPr>
                <a:r>
                  <a:rPr lang="en-US" sz="1067" b="1" dirty="0">
                    <a:solidFill>
                      <a:prstClr val="white"/>
                    </a:solidFill>
                    <a:latin typeface="Calibri" panose="020F0502020204030204"/>
                  </a:rPr>
                  <a:t>raja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9A03E24B-96D7-0308-7E02-4A7B23A46EED}"/>
                  </a:ext>
                </a:extLst>
              </p:cNvPr>
              <p:cNvSpPr/>
              <p:nvPr/>
            </p:nvSpPr>
            <p:spPr bwMode="auto">
              <a:xfrm>
                <a:off x="10391580" y="5105400"/>
                <a:ext cx="1234440" cy="557784"/>
              </a:xfrm>
              <a:prstGeom prst="ellipse">
                <a:avLst/>
              </a:prstGeom>
              <a:solidFill>
                <a:sysClr val="window" lastClr="FFFFFF">
                  <a:lumMod val="50000"/>
                </a:sysClr>
              </a:solidFill>
              <a:ln>
                <a:solidFill>
                  <a:sysClr val="windowText" lastClr="000000">
                    <a:lumMod val="75000"/>
                    <a:lumOff val="25000"/>
                  </a:sys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>
                <a:prstTxWarp prst="textNoShape">
                  <a:avLst/>
                </a:prstTxWarp>
              </a:bodyPr>
              <a:lstStyle/>
              <a:p>
                <a:pPr algn="ctr" defTabSz="609402">
                  <a:defRPr/>
                </a:pPr>
                <a:r>
                  <a:rPr lang="en-US" sz="1067" b="1" dirty="0">
                    <a:solidFill>
                      <a:prstClr val="white"/>
                    </a:solidFill>
                    <a:latin typeface="Calibri" panose="020F0502020204030204"/>
                  </a:rPr>
                  <a:t>axom</a:t>
                </a: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5238299-50E9-A91D-74DC-D30879CA757E}"/>
                  </a:ext>
                </a:extLst>
              </p:cNvPr>
              <p:cNvSpPr/>
              <p:nvPr/>
            </p:nvSpPr>
            <p:spPr bwMode="auto">
              <a:xfrm>
                <a:off x="7708392" y="2267712"/>
                <a:ext cx="1234440" cy="557784"/>
              </a:xfrm>
              <a:prstGeom prst="ellipse">
                <a:avLst/>
              </a:prstGeom>
              <a:solidFill>
                <a:sysClr val="window" lastClr="FFFFFF">
                  <a:lumMod val="50000"/>
                </a:sysClr>
              </a:solidFill>
              <a:ln>
                <a:solidFill>
                  <a:sysClr val="windowText" lastClr="000000">
                    <a:lumMod val="75000"/>
                    <a:lumOff val="25000"/>
                  </a:sys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>
                <a:prstTxWarp prst="textNoShape">
                  <a:avLst/>
                </a:prstTxWarp>
              </a:bodyPr>
              <a:lstStyle/>
              <a:p>
                <a:pPr algn="ctr" defTabSz="609402">
                  <a:defRPr/>
                </a:pPr>
                <a:r>
                  <a:rPr lang="en-US" sz="1067" b="1" dirty="0">
                    <a:solidFill>
                      <a:prstClr val="white"/>
                    </a:solidFill>
                    <a:latin typeface="Calibri" panose="020F0502020204030204"/>
                  </a:rPr>
                  <a:t>blast</a:t>
                </a:r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5A179BBC-B2CF-80F8-A657-1B0D8DD99FEF}"/>
                  </a:ext>
                </a:extLst>
              </p:cNvPr>
              <p:cNvCxnSpPr>
                <a:cxnSpLocks/>
                <a:stCxn id="51" idx="3"/>
                <a:endCxn id="59" idx="0"/>
              </p:cNvCxnSpPr>
              <p:nvPr/>
            </p:nvCxnSpPr>
            <p:spPr>
              <a:xfrm flipH="1">
                <a:off x="8325612" y="1884274"/>
                <a:ext cx="452628" cy="383438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lumMod val="75000"/>
                  </a:srgb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1356FF6B-9B63-D320-811F-0736ED61C972}"/>
                  </a:ext>
                </a:extLst>
              </p:cNvPr>
              <p:cNvCxnSpPr>
                <a:cxnSpLocks/>
                <a:stCxn id="59" idx="4"/>
                <a:endCxn id="55" idx="0"/>
              </p:cNvCxnSpPr>
              <p:nvPr/>
            </p:nvCxnSpPr>
            <p:spPr>
              <a:xfrm flipH="1">
                <a:off x="8239320" y="2825496"/>
                <a:ext cx="86292" cy="999744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lumMod val="75000"/>
                  </a:srgb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975279E0-176A-53D6-FC47-D11144370AE4}"/>
                  </a:ext>
                </a:extLst>
              </p:cNvPr>
              <p:cNvCxnSpPr>
                <a:cxnSpLocks/>
                <a:stCxn id="59" idx="5"/>
                <a:endCxn id="58" idx="1"/>
              </p:cNvCxnSpPr>
              <p:nvPr/>
            </p:nvCxnSpPr>
            <p:spPr>
              <a:xfrm>
                <a:off x="8762052" y="2743810"/>
                <a:ext cx="1810308" cy="2443276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lumMod val="75000"/>
                  </a:srgb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22F642E3-F487-9C06-B51E-F1205F9430D3}"/>
                  </a:ext>
                </a:extLst>
              </p:cNvPr>
              <p:cNvCxnSpPr>
                <a:cxnSpLocks/>
                <a:stCxn id="52" idx="4"/>
                <a:endCxn id="58" idx="0"/>
              </p:cNvCxnSpPr>
              <p:nvPr/>
            </p:nvCxnSpPr>
            <p:spPr>
              <a:xfrm>
                <a:off x="10208514" y="2843784"/>
                <a:ext cx="800286" cy="2261616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lumMod val="75000"/>
                  </a:srgb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6F3E516B-9227-53E6-B0AA-BD51156864EB}"/>
                  </a:ext>
                </a:extLst>
              </p:cNvPr>
              <p:cNvCxnSpPr>
                <a:cxnSpLocks/>
                <a:stCxn id="55" idx="5"/>
                <a:endCxn id="57" idx="1"/>
              </p:cNvCxnSpPr>
              <p:nvPr/>
            </p:nvCxnSpPr>
            <p:spPr>
              <a:xfrm>
                <a:off x="8675760" y="4301338"/>
                <a:ext cx="517956" cy="91318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lumMod val="75000"/>
                  </a:srgb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2B581757-367E-EC56-EB59-0E0FDB0E1502}"/>
                  </a:ext>
                </a:extLst>
              </p:cNvPr>
              <p:cNvCxnSpPr>
                <a:cxnSpLocks/>
                <a:stCxn id="59" idx="4"/>
                <a:endCxn id="57" idx="0"/>
              </p:cNvCxnSpPr>
              <p:nvPr/>
            </p:nvCxnSpPr>
            <p:spPr>
              <a:xfrm>
                <a:off x="8325612" y="2825496"/>
                <a:ext cx="1304544" cy="2307336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lumMod val="75000"/>
                  </a:srgb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6013EDCD-A601-0A97-D952-F95FFB84A5C6}"/>
                  </a:ext>
                </a:extLst>
              </p:cNvPr>
              <p:cNvCxnSpPr>
                <a:cxnSpLocks/>
                <a:stCxn id="55" idx="4"/>
                <a:endCxn id="56" idx="0"/>
              </p:cNvCxnSpPr>
              <p:nvPr/>
            </p:nvCxnSpPr>
            <p:spPr>
              <a:xfrm flipH="1">
                <a:off x="8225028" y="4383024"/>
                <a:ext cx="14292" cy="74676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F81BD">
                    <a:lumMod val="75000"/>
                  </a:srgbClr>
                </a:solidFill>
                <a:prstDash val="solid"/>
                <a:tailEnd type="triangle"/>
              </a:ln>
              <a:effectLst/>
            </p:spPr>
          </p:cxn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91360ED-0BF5-C8E9-D3E4-573FF867EC5C}"/>
                </a:ext>
              </a:extLst>
            </p:cNvPr>
            <p:cNvSpPr txBox="1"/>
            <p:nvPr/>
          </p:nvSpPr>
          <p:spPr>
            <a:xfrm>
              <a:off x="5281405" y="3186112"/>
              <a:ext cx="1164020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Common WSC</a:t>
              </a:r>
              <a:br>
                <a:rPr lang="en-US" sz="1600" dirty="0"/>
              </a:br>
              <a:r>
                <a:rPr lang="en-US" sz="1600" dirty="0"/>
                <a:t>packages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450EECD-05B7-3424-CAB2-B7D87564B6A8}"/>
                </a:ext>
              </a:extLst>
            </p:cNvPr>
            <p:cNvSpPr txBox="1"/>
            <p:nvPr/>
          </p:nvSpPr>
          <p:spPr>
            <a:xfrm>
              <a:off x="5071280" y="2734468"/>
              <a:ext cx="137951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MARBL Packages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12AC9EB-3962-8EB7-F48C-CC4D488D53E6}"/>
                </a:ext>
              </a:extLst>
            </p:cNvPr>
            <p:cNvSpPr txBox="1"/>
            <p:nvPr/>
          </p:nvSpPr>
          <p:spPr>
            <a:xfrm>
              <a:off x="5279991" y="3907631"/>
              <a:ext cx="1179650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Mainline </a:t>
              </a:r>
              <a:r>
                <a:rPr lang="en-US" sz="1600" dirty="0" err="1"/>
                <a:t>Spack</a:t>
              </a:r>
              <a:br>
                <a:rPr lang="en-US" sz="1600" dirty="0"/>
              </a:br>
              <a:r>
                <a:rPr lang="en-US" sz="1600" dirty="0"/>
                <a:t>packages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9579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253 -0.28765 L 0.02309 0.00834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81" y="147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B6F8A-9203-B245-963B-CB044D1D2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browse the cache at </a:t>
            </a:r>
            <a:r>
              <a:rPr lang="en-US" sz="2799" dirty="0"/>
              <a:t>https://</a:t>
            </a:r>
            <a:r>
              <a:rPr lang="en-US" sz="2799" dirty="0" err="1"/>
              <a:t>cache.spack.io</a:t>
            </a:r>
            <a:br>
              <a:rPr lang="en-US" sz="2799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0FC59E-C6AF-CD41-97AA-355D593A1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95" y="2190049"/>
            <a:ext cx="3043101" cy="1765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F47A08A-6495-BC45-8A98-B2F34F27BA8D}"/>
              </a:ext>
            </a:extLst>
          </p:cNvPr>
          <p:cNvSpPr/>
          <p:nvPr/>
        </p:nvSpPr>
        <p:spPr>
          <a:xfrm>
            <a:off x="745906" y="4114244"/>
            <a:ext cx="2453879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Choose your release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0EF4CE4-AC66-B043-B951-1A7341E4F36F}"/>
              </a:ext>
            </a:extLst>
          </p:cNvPr>
          <p:cNvCxnSpPr>
            <a:cxnSpLocks/>
          </p:cNvCxnSpPr>
          <p:nvPr/>
        </p:nvCxnSpPr>
        <p:spPr>
          <a:xfrm>
            <a:off x="3043348" y="3355844"/>
            <a:ext cx="2256475" cy="20745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7A00A0F-1A9D-7848-8C99-7B6AE78FD58C}"/>
              </a:ext>
            </a:extLst>
          </p:cNvPr>
          <p:cNvGrpSpPr/>
          <p:nvPr/>
        </p:nvGrpSpPr>
        <p:grpSpPr>
          <a:xfrm>
            <a:off x="5901550" y="1846985"/>
            <a:ext cx="5094050" cy="3862397"/>
            <a:chOff x="4926834" y="1311042"/>
            <a:chExt cx="6914523" cy="534366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40CF9A4-1DA8-6D46-99DE-F054DAAD0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6834" y="1311042"/>
              <a:ext cx="6834365" cy="47193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820569-4015-0641-9E8C-2BACEA2BF353}"/>
                </a:ext>
              </a:extLst>
            </p:cNvPr>
            <p:cNvSpPr/>
            <p:nvPr/>
          </p:nvSpPr>
          <p:spPr>
            <a:xfrm>
              <a:off x="7360801" y="6143735"/>
              <a:ext cx="4480556" cy="5109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Search binaries in the cache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4B3CC6F-BB34-A145-85D7-15E2CF6E302E}"/>
              </a:ext>
            </a:extLst>
          </p:cNvPr>
          <p:cNvGrpSpPr/>
          <p:nvPr/>
        </p:nvGrpSpPr>
        <p:grpSpPr>
          <a:xfrm>
            <a:off x="7583681" y="6197513"/>
            <a:ext cx="4119361" cy="590777"/>
            <a:chOff x="2657397" y="5879577"/>
            <a:chExt cx="4120434" cy="5909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7997322-BF10-3C4E-8690-DA6D54BBE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57397" y="5901912"/>
              <a:ext cx="543222" cy="54322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E14FF1-2FAE-024F-A5DB-448B3E6A510C}"/>
                </a:ext>
              </a:extLst>
            </p:cNvPr>
            <p:cNvSpPr txBox="1"/>
            <p:nvPr/>
          </p:nvSpPr>
          <p:spPr>
            <a:xfrm>
              <a:off x="3340031" y="5879577"/>
              <a:ext cx="3437800" cy="590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>
                  <a:latin typeface="+mn-lt"/>
                </a:rPr>
                <a:t>Awesome browser UI thanks to </a:t>
              </a:r>
              <a:br>
                <a:rPr lang="en-US" dirty="0">
                  <a:latin typeface="+mn-lt"/>
                </a:rPr>
              </a:br>
              <a:r>
                <a:rPr lang="en-US" dirty="0">
                  <a:latin typeface="+mn-lt"/>
                </a:rPr>
                <a:t>Vaness</a:t>
              </a:r>
              <a:r>
                <a:rPr lang="en-US" dirty="0"/>
                <a:t>a </a:t>
              </a:r>
              <a:r>
                <a:rPr lang="en-US" dirty="0" err="1"/>
                <a:t>Sochat</a:t>
              </a:r>
              <a:r>
                <a:rPr lang="en-US" dirty="0"/>
                <a:t>! (</a:t>
              </a:r>
              <a:r>
                <a:rPr lang="en-US" b="1" dirty="0"/>
                <a:t>@</a:t>
              </a:r>
              <a:r>
                <a:rPr lang="en-US" b="1" dirty="0" err="1"/>
                <a:t>vsoch</a:t>
              </a:r>
              <a:r>
                <a:rPr lang="en-US" dirty="0"/>
                <a:t>)</a:t>
              </a:r>
              <a:endParaRPr lang="en-US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8079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05 -0.08195 L 0.01342 -0.00949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73" y="36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08850-5FF2-F947-8949-6F2B2BF28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browser cross-references to our new package browsing UI!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26AE7-6C27-1246-89C6-5B31B0700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49" y="2426048"/>
            <a:ext cx="5199543" cy="3623747"/>
          </a:xfrm>
        </p:spPr>
        <p:txBody>
          <a:bodyPr/>
          <a:lstStyle/>
          <a:p>
            <a:r>
              <a:rPr lang="en-US" sz="2399" dirty="0"/>
              <a:t>Search all 6,400+ packages</a:t>
            </a:r>
          </a:p>
          <a:p>
            <a:r>
              <a:rPr lang="en-US" sz="2399" dirty="0"/>
              <a:t>Fast loading page</a:t>
            </a:r>
          </a:p>
          <a:p>
            <a:pPr lvl="1"/>
            <a:r>
              <a:rPr lang="en-US" sz="1999" dirty="0"/>
              <a:t>Previous packages list was getting </a:t>
            </a:r>
            <a:r>
              <a:rPr lang="en-US" sz="1999" b="1" dirty="0"/>
              <a:t>very slow</a:t>
            </a:r>
          </a:p>
          <a:p>
            <a:pPr lvl="1"/>
            <a:r>
              <a:rPr lang="en-US" sz="1999" dirty="0"/>
              <a:t>Way faster!</a:t>
            </a:r>
          </a:p>
          <a:p>
            <a:r>
              <a:rPr lang="en-US" sz="2399" dirty="0"/>
              <a:t>Details on versions, dependencies, conflicts, variants, etc.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A2ABF97-B9E5-3544-AC7B-C60A65745A05}"/>
              </a:ext>
            </a:extLst>
          </p:cNvPr>
          <p:cNvGrpSpPr/>
          <p:nvPr/>
        </p:nvGrpSpPr>
        <p:grpSpPr>
          <a:xfrm>
            <a:off x="7583681" y="6197513"/>
            <a:ext cx="4119361" cy="590777"/>
            <a:chOff x="2657397" y="5879577"/>
            <a:chExt cx="4120434" cy="59093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E2277F5-A445-CE48-94B4-313239F81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57397" y="5901912"/>
              <a:ext cx="543222" cy="54322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BB35464-1F5C-5C4B-9A4C-6BB31BFC3F5A}"/>
                </a:ext>
              </a:extLst>
            </p:cNvPr>
            <p:cNvSpPr txBox="1"/>
            <p:nvPr/>
          </p:nvSpPr>
          <p:spPr>
            <a:xfrm>
              <a:off x="3340031" y="5879577"/>
              <a:ext cx="3437800" cy="590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>
                  <a:latin typeface="+mn-lt"/>
                </a:rPr>
                <a:t>Awesome browser UI thanks to </a:t>
              </a:r>
              <a:br>
                <a:rPr lang="en-US" dirty="0">
                  <a:latin typeface="+mn-lt"/>
                </a:rPr>
              </a:br>
              <a:r>
                <a:rPr lang="en-US" dirty="0">
                  <a:latin typeface="+mn-lt"/>
                </a:rPr>
                <a:t>Vaness</a:t>
              </a:r>
              <a:r>
                <a:rPr lang="en-US" dirty="0"/>
                <a:t>a </a:t>
              </a:r>
              <a:r>
                <a:rPr lang="en-US" dirty="0" err="1"/>
                <a:t>Sochat</a:t>
              </a:r>
              <a:r>
                <a:rPr lang="en-US" dirty="0"/>
                <a:t>! (</a:t>
              </a:r>
              <a:r>
                <a:rPr lang="en-US" b="1" dirty="0"/>
                <a:t>@</a:t>
              </a:r>
              <a:r>
                <a:rPr lang="en-US" b="1" dirty="0" err="1"/>
                <a:t>vsoch</a:t>
              </a:r>
              <a:r>
                <a:rPr lang="en-US" dirty="0"/>
                <a:t>)</a:t>
              </a:r>
              <a:endParaRPr lang="en-US" dirty="0">
                <a:latin typeface="+mn-lt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74244A5-5EC2-1744-85D5-B3CF58CD8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619" y="1016613"/>
            <a:ext cx="4802624" cy="3349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497284-5243-F44D-84BF-3A4466037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657" y="2426048"/>
            <a:ext cx="5128961" cy="3386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55703F-AD25-334B-ACFC-611BE2619EF2}"/>
              </a:ext>
            </a:extLst>
          </p:cNvPr>
          <p:cNvSpPr txBox="1"/>
          <p:nvPr/>
        </p:nvSpPr>
        <p:spPr>
          <a:xfrm>
            <a:off x="852779" y="1160445"/>
            <a:ext cx="5165453" cy="5353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3199" b="1" dirty="0">
                <a:latin typeface="+mn-lt"/>
              </a:rPr>
              <a:t>https://</a:t>
            </a:r>
            <a:r>
              <a:rPr lang="en-US" sz="3199" b="1" dirty="0" err="1">
                <a:latin typeface="+mn-lt"/>
              </a:rPr>
              <a:t>packages.spack.io</a:t>
            </a:r>
            <a:endParaRPr lang="en-US" sz="3199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76623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A9DC29-B0F4-4944-9F49-92D79C667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966" y="1437244"/>
            <a:ext cx="6439106" cy="4786172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Code is typically distributed as source</a:t>
            </a:r>
          </a:p>
          <a:p>
            <a:pPr lvl="1"/>
            <a:r>
              <a:rPr lang="en-US" dirty="0"/>
              <a:t>With exception of vendor libraries, compilers</a:t>
            </a:r>
          </a:p>
          <a:p>
            <a:r>
              <a:rPr lang="en-US" b="1" dirty="0"/>
              <a:t>Often build many variants of the same package</a:t>
            </a:r>
          </a:p>
          <a:p>
            <a:pPr lvl="1"/>
            <a:r>
              <a:rPr lang="en-US" dirty="0"/>
              <a:t>Developers’ builds may be very different</a:t>
            </a:r>
          </a:p>
          <a:p>
            <a:pPr lvl="1"/>
            <a:r>
              <a:rPr lang="en-US" dirty="0"/>
              <a:t>Many first-time builds when machines are new</a:t>
            </a:r>
          </a:p>
          <a:p>
            <a:r>
              <a:rPr lang="en-US" b="1" dirty="0"/>
              <a:t>Code is optimized for the processor and GPU</a:t>
            </a:r>
          </a:p>
          <a:p>
            <a:pPr lvl="1"/>
            <a:r>
              <a:rPr lang="en-US" dirty="0"/>
              <a:t>Must make effective use of the hardware</a:t>
            </a:r>
          </a:p>
          <a:p>
            <a:pPr lvl="1"/>
            <a:r>
              <a:rPr lang="en-US" dirty="0"/>
              <a:t>Can make 10-100x perf difference</a:t>
            </a:r>
          </a:p>
          <a:p>
            <a:r>
              <a:rPr lang="en-US" b="1" dirty="0"/>
              <a:t>Rely heavily on system packages</a:t>
            </a:r>
          </a:p>
          <a:p>
            <a:pPr lvl="1"/>
            <a:r>
              <a:rPr lang="en-US" dirty="0"/>
              <a:t>Need to use optimized libraries that come with machines</a:t>
            </a:r>
          </a:p>
          <a:p>
            <a:pPr lvl="1"/>
            <a:r>
              <a:rPr lang="en-US" dirty="0"/>
              <a:t>Need to use host GPU libraries and network</a:t>
            </a:r>
          </a:p>
          <a:p>
            <a:r>
              <a:rPr lang="en-US" b="1" dirty="0"/>
              <a:t>Multi-language</a:t>
            </a:r>
          </a:p>
          <a:p>
            <a:pPr lvl="1"/>
            <a:r>
              <a:rPr lang="en-US" dirty="0"/>
              <a:t>C, C++, Fortran, Python, others </a:t>
            </a:r>
            <a:br>
              <a:rPr lang="en-US" dirty="0"/>
            </a:br>
            <a:r>
              <a:rPr lang="en-US" dirty="0"/>
              <a:t>all in the same ecosystem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AD8147-0128-4C41-80AA-934B50C2B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Performance Computing (HPC) </a:t>
            </a:r>
            <a:br>
              <a:rPr lang="en-US" dirty="0"/>
            </a:br>
            <a:r>
              <a:rPr lang="en-US" dirty="0"/>
              <a:t>violates many of these assumptions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E8C88F9-762C-3E4F-9D12-9E27FC3EE985}"/>
              </a:ext>
            </a:extLst>
          </p:cNvPr>
          <p:cNvGrpSpPr/>
          <p:nvPr/>
        </p:nvGrpSpPr>
        <p:grpSpPr>
          <a:xfrm>
            <a:off x="7561498" y="893803"/>
            <a:ext cx="2320351" cy="1556034"/>
            <a:chOff x="7505096" y="3534275"/>
            <a:chExt cx="2320955" cy="1556439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6B0E3F0-60E9-724F-9847-CB28E933EE83}"/>
                </a:ext>
              </a:extLst>
            </p:cNvPr>
            <p:cNvSpPr txBox="1"/>
            <p:nvPr/>
          </p:nvSpPr>
          <p:spPr>
            <a:xfrm>
              <a:off x="7505096" y="4268951"/>
              <a:ext cx="2320955" cy="821763"/>
            </a:xfrm>
            <a:prstGeom prst="rect">
              <a:avLst/>
            </a:prstGeom>
            <a:noFill/>
          </p:spPr>
          <p:txBody>
            <a:bodyPr wrap="square" lIns="118841" tIns="91416" rIns="118841" bIns="91416" rtlCol="0" anchor="ctr" anchorCtr="0">
              <a:spAutoFit/>
            </a:bodyPr>
            <a:lstStyle/>
            <a:p>
              <a:pPr algn="ctr" defTabSz="914103">
                <a:lnSpc>
                  <a:spcPct val="90000"/>
                </a:lnSpc>
                <a:defRPr/>
              </a:pPr>
              <a:r>
                <a:rPr lang="en-US" sz="1600" b="1" dirty="0">
                  <a:solidFill>
                    <a:prstClr val="black"/>
                  </a:solidFill>
                </a:rPr>
                <a:t>Oak Ridge National Lab</a:t>
              </a:r>
            </a:p>
            <a:p>
              <a:pPr algn="ctr" defTabSz="914103">
                <a:lnSpc>
                  <a:spcPct val="90000"/>
                </a:lnSpc>
                <a:defRPr/>
              </a:pPr>
              <a:r>
                <a:rPr lang="en-US" sz="1400" b="1" dirty="0">
                  <a:solidFill>
                    <a:srgbClr val="D68F10"/>
                  </a:solidFill>
                </a:rPr>
                <a:t>Power9 </a:t>
              </a:r>
              <a:r>
                <a:rPr lang="en-US" sz="1400" dirty="0">
                  <a:solidFill>
                    <a:prstClr val="black"/>
                  </a:solidFill>
                </a:rPr>
                <a:t>/ </a:t>
              </a:r>
              <a:r>
                <a:rPr lang="en-US" sz="1400" b="1" dirty="0">
                  <a:solidFill>
                    <a:srgbClr val="00B050"/>
                  </a:solidFill>
                </a:rPr>
                <a:t>NVIDIA</a:t>
              </a:r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428C2F1A-47A2-1246-B184-EDD42264BB8D}"/>
                </a:ext>
              </a:extLst>
            </p:cNvPr>
            <p:cNvGrpSpPr/>
            <p:nvPr/>
          </p:nvGrpSpPr>
          <p:grpSpPr>
            <a:xfrm>
              <a:off x="7856731" y="3534275"/>
              <a:ext cx="1498986" cy="830090"/>
              <a:chOff x="3981014" y="1392711"/>
              <a:chExt cx="1498986" cy="830089"/>
            </a:xfrm>
          </p:grpSpPr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DA7A2139-C729-B942-886E-A0F243D5F87B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67369" y="1392711"/>
                <a:ext cx="1412631" cy="790650"/>
              </a:xfrm>
              <a:prstGeom prst="rect">
                <a:avLst/>
              </a:prstGeom>
            </p:spPr>
          </p:pic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10B46523-ED61-E543-9604-633838BA07F2}"/>
                  </a:ext>
                </a:extLst>
              </p:cNvPr>
              <p:cNvSpPr txBox="1"/>
              <p:nvPr/>
            </p:nvSpPr>
            <p:spPr>
              <a:xfrm>
                <a:off x="3981014" y="1788836"/>
                <a:ext cx="1086451" cy="433964"/>
              </a:xfrm>
              <a:prstGeom prst="rect">
                <a:avLst/>
              </a:prstGeom>
              <a:noFill/>
            </p:spPr>
            <p:txBody>
              <a:bodyPr wrap="none" lIns="118841" tIns="91416" rIns="118841" bIns="91416" rtlCol="0" anchor="ctr" anchorCtr="0">
                <a:spAutoFit/>
              </a:bodyPr>
              <a:lstStyle/>
              <a:p>
                <a:pPr defTabSz="914103">
                  <a:lnSpc>
                    <a:spcPct val="90000"/>
                  </a:lnSpc>
                  <a:defRPr/>
                </a:pPr>
                <a:r>
                  <a:rPr lang="en-US" b="1" dirty="0">
                    <a:solidFill>
                      <a:prstClr val="white"/>
                    </a:solidFill>
                    <a:cs typeface="Arial" charset="0"/>
                  </a:rPr>
                  <a:t>Summit</a:t>
                </a:r>
                <a:endParaRPr lang="en-US" sz="1400" b="1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A4E2E7B-6834-294A-A5E3-CE8705CC9E59}"/>
              </a:ext>
            </a:extLst>
          </p:cNvPr>
          <p:cNvGrpSpPr/>
          <p:nvPr/>
        </p:nvGrpSpPr>
        <p:grpSpPr>
          <a:xfrm>
            <a:off x="7555990" y="2620334"/>
            <a:ext cx="1977089" cy="1617204"/>
            <a:chOff x="10049001" y="452317"/>
            <a:chExt cx="1977604" cy="1617625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D0313248-CBD7-B04D-89D8-B8C68BFA7399}"/>
                </a:ext>
              </a:extLst>
            </p:cNvPr>
            <p:cNvSpPr txBox="1"/>
            <p:nvPr/>
          </p:nvSpPr>
          <p:spPr>
            <a:xfrm>
              <a:off x="10049001" y="1026579"/>
              <a:ext cx="1977604" cy="1043363"/>
            </a:xfrm>
            <a:prstGeom prst="rect">
              <a:avLst/>
            </a:prstGeom>
            <a:noFill/>
          </p:spPr>
          <p:txBody>
            <a:bodyPr wrap="square" lIns="118841" tIns="91416" rIns="118841" bIns="91416" rtlCol="0" anchor="ctr" anchorCtr="0">
              <a:spAutoFit/>
            </a:bodyPr>
            <a:lstStyle/>
            <a:p>
              <a:pPr algn="ctr" defTabSz="914103">
                <a:lnSpc>
                  <a:spcPct val="90000"/>
                </a:lnSpc>
                <a:defRPr/>
              </a:pPr>
              <a:r>
                <a:rPr lang="en-US" sz="1600" b="1" dirty="0">
                  <a:solidFill>
                    <a:prstClr val="black"/>
                  </a:solidFill>
                </a:rPr>
                <a:t>Lawrence Berkeley National Lab</a:t>
              </a:r>
            </a:p>
            <a:p>
              <a:pPr algn="ctr" defTabSz="914103">
                <a:lnSpc>
                  <a:spcPct val="90000"/>
                </a:lnSpc>
                <a:defRPr/>
              </a:pPr>
              <a:r>
                <a:rPr lang="en-US" sz="1400" dirty="0">
                  <a:solidFill>
                    <a:prstClr val="black"/>
                  </a:solidFill>
                </a:rPr>
                <a:t>AMD </a:t>
              </a:r>
              <a:r>
                <a:rPr lang="en-US" sz="1400" b="1" dirty="0">
                  <a:solidFill>
                    <a:srgbClr val="D68F10"/>
                  </a:solidFill>
                </a:rPr>
                <a:t>Zen</a:t>
              </a:r>
              <a:r>
                <a:rPr lang="en-US" sz="1400" dirty="0">
                  <a:solidFill>
                    <a:prstClr val="black"/>
                  </a:solidFill>
                </a:rPr>
                <a:t> / </a:t>
              </a:r>
              <a:r>
                <a:rPr lang="en-US" sz="1400" b="1" dirty="0">
                  <a:solidFill>
                    <a:srgbClr val="00B050"/>
                  </a:solidFill>
                </a:rPr>
                <a:t>NVIDIA</a:t>
              </a:r>
              <a:endParaRPr lang="en-US" sz="1200" b="1" dirty="0">
                <a:solidFill>
                  <a:srgbClr val="00B050"/>
                </a:solidFill>
              </a:endParaRPr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9B803CC4-88C4-4E43-AE46-C90B71D450B9}"/>
                </a:ext>
              </a:extLst>
            </p:cNvPr>
            <p:cNvGrpSpPr/>
            <p:nvPr/>
          </p:nvGrpSpPr>
          <p:grpSpPr>
            <a:xfrm>
              <a:off x="10171559" y="452317"/>
              <a:ext cx="1723437" cy="738906"/>
              <a:chOff x="5740534" y="3282629"/>
              <a:chExt cx="1723437" cy="738905"/>
            </a:xfrm>
          </p:grpSpPr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266CE2D6-4EB3-1941-AA8F-EEF047C12161}"/>
                  </a:ext>
                </a:extLst>
              </p:cNvPr>
              <p:cNvSpPr txBox="1"/>
              <p:nvPr/>
            </p:nvSpPr>
            <p:spPr>
              <a:xfrm>
                <a:off x="5836985" y="3304794"/>
                <a:ext cx="1626986" cy="581546"/>
              </a:xfrm>
              <a:prstGeom prst="rect">
                <a:avLst/>
              </a:prstGeom>
              <a:solidFill>
                <a:srgbClr val="1CA9C0">
                  <a:lumMod val="60000"/>
                  <a:lumOff val="40000"/>
                </a:srgbClr>
              </a:solidFill>
              <a:ln>
                <a:solidFill>
                  <a:srgbClr val="206C9E"/>
                </a:solidFill>
              </a:ln>
            </p:spPr>
            <p:txBody>
              <a:bodyPr wrap="square" lIns="118841" tIns="91416" rIns="118841" bIns="91416" rtlCol="0" anchor="ctr" anchorCtr="0">
                <a:noAutofit/>
              </a:bodyPr>
              <a:lstStyle/>
              <a:p>
                <a:pPr algn="ctr" defTabSz="914103">
                  <a:lnSpc>
                    <a:spcPct val="90000"/>
                  </a:lnSpc>
                  <a:defRPr/>
                </a:pPr>
                <a:r>
                  <a:rPr lang="en-US" b="1" kern="0" dirty="0">
                    <a:solidFill>
                      <a:prstClr val="white"/>
                    </a:solidFill>
                    <a:cs typeface="Arial" charset="0"/>
                  </a:rPr>
                  <a:t>NERSC-9</a:t>
                </a:r>
              </a:p>
            </p:txBody>
          </p:sp>
          <p:pic>
            <p:nvPicPr>
              <p:cNvPr id="119" name="Shape 240" descr="cascade">
                <a:extLst>
                  <a:ext uri="{FF2B5EF4-FFF2-40B4-BE49-F238E27FC236}">
                    <a16:creationId xmlns:a16="http://schemas.microsoft.com/office/drawing/2014/main" id="{7788EA7B-7FB3-E84D-A219-3BA353400F5B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4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906170" y="3282629"/>
                <a:ext cx="1434777" cy="64008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2960DC77-BF74-2342-A560-8752AA9F465C}"/>
                  </a:ext>
                </a:extLst>
              </p:cNvPr>
              <p:cNvSpPr txBox="1"/>
              <p:nvPr/>
            </p:nvSpPr>
            <p:spPr>
              <a:xfrm>
                <a:off x="5740534" y="3587570"/>
                <a:ext cx="1394228" cy="433964"/>
              </a:xfrm>
              <a:prstGeom prst="rect">
                <a:avLst/>
              </a:prstGeom>
              <a:noFill/>
            </p:spPr>
            <p:txBody>
              <a:bodyPr wrap="none" lIns="118841" tIns="91416" rIns="118841" bIns="91416" rtlCol="0" anchor="ctr" anchorCtr="0">
                <a:spAutoFit/>
              </a:bodyPr>
              <a:lstStyle/>
              <a:p>
                <a:pPr defTabSz="914103">
                  <a:lnSpc>
                    <a:spcPct val="90000"/>
                  </a:lnSpc>
                  <a:defRPr/>
                </a:pPr>
                <a:r>
                  <a:rPr lang="en-US" b="1" kern="0" dirty="0">
                    <a:solidFill>
                      <a:prstClr val="white"/>
                    </a:solidFill>
                    <a:cs typeface="Arial" charset="0"/>
                  </a:rPr>
                  <a:t>Perlmutter</a:t>
                </a:r>
                <a:endParaRPr lang="en-US" sz="1400" b="1" kern="0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4A8464A-84FD-8D4B-B3C6-2835B29AD1F0}"/>
              </a:ext>
            </a:extLst>
          </p:cNvPr>
          <p:cNvGrpSpPr/>
          <p:nvPr/>
        </p:nvGrpSpPr>
        <p:grpSpPr>
          <a:xfrm>
            <a:off x="9621333" y="2787083"/>
            <a:ext cx="2450953" cy="1407352"/>
            <a:chOff x="9829606" y="3237196"/>
            <a:chExt cx="2451591" cy="1407719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1473DEA-DF20-E640-8909-16979EF486C4}"/>
                </a:ext>
              </a:extLst>
            </p:cNvPr>
            <p:cNvSpPr txBox="1"/>
            <p:nvPr/>
          </p:nvSpPr>
          <p:spPr>
            <a:xfrm>
              <a:off x="9829606" y="3823152"/>
              <a:ext cx="2451591" cy="821763"/>
            </a:xfrm>
            <a:prstGeom prst="rect">
              <a:avLst/>
            </a:prstGeom>
            <a:noFill/>
          </p:spPr>
          <p:txBody>
            <a:bodyPr wrap="square" lIns="118841" tIns="91416" rIns="118841" bIns="91416" rtlCol="0" anchor="ctr" anchorCtr="0">
              <a:spAutoFit/>
            </a:bodyPr>
            <a:lstStyle/>
            <a:p>
              <a:pPr algn="ctr" defTabSz="914103">
                <a:lnSpc>
                  <a:spcPct val="90000"/>
                </a:lnSpc>
                <a:defRPr/>
              </a:pPr>
              <a:r>
                <a:rPr lang="en-US" sz="1600" b="1" dirty="0">
                  <a:solidFill>
                    <a:prstClr val="black"/>
                  </a:solidFill>
                </a:rPr>
                <a:t>Oak Ridge National Lab</a:t>
              </a:r>
            </a:p>
            <a:p>
              <a:pPr algn="ctr" defTabSz="914103">
                <a:lnSpc>
                  <a:spcPct val="90000"/>
                </a:lnSpc>
                <a:defRPr/>
              </a:pPr>
              <a:r>
                <a:rPr lang="en-US" sz="1400" dirty="0">
                  <a:solidFill>
                    <a:prstClr val="black"/>
                  </a:solidFill>
                </a:rPr>
                <a:t>AMD </a:t>
              </a:r>
              <a:r>
                <a:rPr lang="en-US" sz="1400" b="1" dirty="0">
                  <a:solidFill>
                    <a:srgbClr val="D68F10"/>
                  </a:solidFill>
                </a:rPr>
                <a:t>Zen</a:t>
              </a:r>
              <a:r>
                <a:rPr lang="en-US" sz="1400" dirty="0">
                  <a:solidFill>
                    <a:prstClr val="black"/>
                  </a:solidFill>
                </a:rPr>
                <a:t> / </a:t>
              </a:r>
              <a:r>
                <a:rPr lang="en-US" sz="1400" b="1" dirty="0">
                  <a:solidFill>
                    <a:srgbClr val="00B050"/>
                  </a:solidFill>
                </a:rPr>
                <a:t>Radeon</a:t>
              </a:r>
            </a:p>
          </p:txBody>
        </p:sp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C2134137-FB80-7B45-9A56-BDE4472703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049000" y="3237196"/>
              <a:ext cx="2075688" cy="587192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FDFEB77-B698-E441-8759-7419E8DEF0FF}"/>
              </a:ext>
            </a:extLst>
          </p:cNvPr>
          <p:cNvGrpSpPr/>
          <p:nvPr/>
        </p:nvGrpSpPr>
        <p:grpSpPr>
          <a:xfrm>
            <a:off x="9718238" y="4511489"/>
            <a:ext cx="2300228" cy="1554697"/>
            <a:chOff x="9891173" y="4514105"/>
            <a:chExt cx="2300827" cy="1555102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B19CFAF1-2964-114B-B4DD-5BB974C625F2}"/>
                </a:ext>
              </a:extLst>
            </p:cNvPr>
            <p:cNvSpPr txBox="1"/>
            <p:nvPr/>
          </p:nvSpPr>
          <p:spPr>
            <a:xfrm>
              <a:off x="9891173" y="5247444"/>
              <a:ext cx="2300827" cy="821763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118841" tIns="91416" rIns="118841" bIns="91416" rtlCol="0" anchor="ctr" anchorCtr="0">
              <a:spAutoFit/>
            </a:bodyPr>
            <a:lstStyle/>
            <a:p>
              <a:pPr algn="ctr" defTabSz="914103">
                <a:lnSpc>
                  <a:spcPct val="90000"/>
                </a:lnSpc>
                <a:defRPr/>
              </a:pPr>
              <a:r>
                <a:rPr lang="en-US" sz="1600" b="1" kern="0" dirty="0">
                  <a:solidFill>
                    <a:prstClr val="black"/>
                  </a:solidFill>
                </a:rPr>
                <a:t>Lawrence Livermore</a:t>
              </a:r>
              <a:br>
                <a:rPr lang="en-US" sz="1600" b="1" kern="0" dirty="0">
                  <a:solidFill>
                    <a:prstClr val="black"/>
                  </a:solidFill>
                </a:rPr>
              </a:br>
              <a:r>
                <a:rPr lang="en-US" sz="1600" b="1" kern="0" dirty="0">
                  <a:solidFill>
                    <a:prstClr val="black"/>
                  </a:solidFill>
                </a:rPr>
                <a:t>National Lab</a:t>
              </a:r>
              <a:br>
                <a:rPr lang="en-US" sz="1600" b="1" kern="0" dirty="0">
                  <a:solidFill>
                    <a:prstClr val="black"/>
                  </a:solidFill>
                </a:rPr>
              </a:br>
              <a:r>
                <a:rPr lang="en-US" sz="1400" kern="0" dirty="0"/>
                <a:t>AMD</a:t>
              </a:r>
              <a:r>
                <a:rPr lang="en-US" sz="1400" b="1" kern="0" dirty="0">
                  <a:solidFill>
                    <a:srgbClr val="D68F10"/>
                  </a:solidFill>
                </a:rPr>
                <a:t> Zen</a:t>
              </a:r>
              <a:r>
                <a:rPr lang="en-US" sz="1400" kern="0" dirty="0">
                  <a:solidFill>
                    <a:prstClr val="black"/>
                  </a:solidFill>
                </a:rPr>
                <a:t> / </a:t>
              </a:r>
              <a:r>
                <a:rPr lang="en-US" sz="1400" b="1" kern="0" dirty="0">
                  <a:solidFill>
                    <a:srgbClr val="00B050"/>
                  </a:solidFill>
                </a:rPr>
                <a:t>Radeon</a:t>
              </a:r>
              <a:endParaRPr lang="en-US" sz="1400" kern="0" dirty="0">
                <a:solidFill>
                  <a:prstClr val="black"/>
                </a:solidFill>
              </a:endParaRPr>
            </a:p>
          </p:txBody>
        </p:sp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6D367D7F-F2F7-FE4F-BEFC-2F88BB8C4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83009" y="4514105"/>
              <a:ext cx="1372615" cy="91440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58BED3F-6336-D649-9084-77AD870E199B}"/>
              </a:ext>
            </a:extLst>
          </p:cNvPr>
          <p:cNvGrpSpPr/>
          <p:nvPr/>
        </p:nvGrpSpPr>
        <p:grpSpPr>
          <a:xfrm>
            <a:off x="7437028" y="4554409"/>
            <a:ext cx="2580964" cy="1347022"/>
            <a:chOff x="9814537" y="1904978"/>
            <a:chExt cx="2581636" cy="1347373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195117A-4796-584C-A878-F82AF14E5DA9}"/>
                </a:ext>
              </a:extLst>
            </p:cNvPr>
            <p:cNvSpPr txBox="1"/>
            <p:nvPr/>
          </p:nvSpPr>
          <p:spPr>
            <a:xfrm>
              <a:off x="9889825" y="2652079"/>
              <a:ext cx="2374784" cy="600272"/>
            </a:xfrm>
            <a:prstGeom prst="rect">
              <a:avLst/>
            </a:prstGeom>
            <a:noFill/>
          </p:spPr>
          <p:txBody>
            <a:bodyPr wrap="square" lIns="118841" tIns="91416" rIns="118841" bIns="91416" rtlCol="0" anchor="ctr" anchorCtr="0">
              <a:spAutoFit/>
            </a:bodyPr>
            <a:lstStyle/>
            <a:p>
              <a:pPr algn="ctr" defTabSz="914103">
                <a:lnSpc>
                  <a:spcPct val="90000"/>
                </a:lnSpc>
                <a:defRPr/>
              </a:pPr>
              <a:r>
                <a:rPr lang="en-US" sz="1600" b="1" dirty="0">
                  <a:solidFill>
                    <a:prstClr val="black"/>
                  </a:solidFill>
                </a:rPr>
                <a:t>Argonne National Lab</a:t>
              </a:r>
            </a:p>
            <a:p>
              <a:pPr algn="ctr" defTabSz="914103">
                <a:lnSpc>
                  <a:spcPct val="90000"/>
                </a:lnSpc>
                <a:defRPr/>
              </a:pPr>
              <a:r>
                <a:rPr lang="en-US" sz="1400" dirty="0">
                  <a:solidFill>
                    <a:prstClr val="black"/>
                  </a:solidFill>
                </a:rPr>
                <a:t>Intel </a:t>
              </a:r>
              <a:r>
                <a:rPr lang="en-US" sz="1400" b="1" dirty="0">
                  <a:solidFill>
                    <a:srgbClr val="D68F10"/>
                  </a:solidFill>
                </a:rPr>
                <a:t>Xeon</a:t>
              </a:r>
              <a:r>
                <a:rPr lang="en-US" sz="1400" dirty="0">
                  <a:solidFill>
                    <a:prstClr val="black"/>
                  </a:solidFill>
                </a:rPr>
                <a:t> / </a:t>
              </a:r>
              <a:r>
                <a:rPr lang="en-US" sz="1400" b="1" dirty="0">
                  <a:solidFill>
                    <a:srgbClr val="00B050"/>
                  </a:solidFill>
                </a:rPr>
                <a:t>Xe</a:t>
              </a:r>
            </a:p>
          </p:txBody>
        </p: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34B2F4AE-AB73-EC44-A8D3-F28F740DD65C}"/>
                </a:ext>
              </a:extLst>
            </p:cNvPr>
            <p:cNvGrpSpPr/>
            <p:nvPr/>
          </p:nvGrpSpPr>
          <p:grpSpPr>
            <a:xfrm>
              <a:off x="9814537" y="1904978"/>
              <a:ext cx="2581636" cy="840057"/>
              <a:chOff x="7667250" y="1543133"/>
              <a:chExt cx="2581636" cy="840057"/>
            </a:xfrm>
          </p:grpSpPr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A76ED91F-31E6-364F-A2DD-F361B8D8C8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667250" y="1543133"/>
                <a:ext cx="2581636" cy="840057"/>
              </a:xfrm>
              <a:prstGeom prst="rect">
                <a:avLst/>
              </a:prstGeom>
            </p:spPr>
          </p:pic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A00756F-35B2-0C4D-B8D5-E1DF6A082FAC}"/>
                  </a:ext>
                </a:extLst>
              </p:cNvPr>
              <p:cNvSpPr txBox="1"/>
              <p:nvPr/>
            </p:nvSpPr>
            <p:spPr>
              <a:xfrm>
                <a:off x="7934781" y="1688717"/>
                <a:ext cx="996683" cy="433965"/>
              </a:xfrm>
              <a:prstGeom prst="rect">
                <a:avLst/>
              </a:prstGeom>
              <a:noFill/>
            </p:spPr>
            <p:txBody>
              <a:bodyPr wrap="none" lIns="118841" tIns="91416" rIns="118841" bIns="91416" rtlCol="0" anchor="ctr" anchorCtr="0">
                <a:spAutoFit/>
              </a:bodyPr>
              <a:lstStyle/>
              <a:p>
                <a:pPr defTabSz="914103">
                  <a:lnSpc>
                    <a:spcPct val="90000"/>
                  </a:lnSpc>
                  <a:defRPr/>
                </a:pPr>
                <a:r>
                  <a:rPr lang="en-US" b="1" dirty="0">
                    <a:solidFill>
                      <a:prstClr val="white"/>
                    </a:solidFill>
                    <a:cs typeface="Arial" charset="0"/>
                  </a:rPr>
                  <a:t>Aurora</a:t>
                </a:r>
                <a:endParaRPr lang="en-US" sz="1400" b="1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A48D3E66-7AD5-C349-826F-AF09ED0F3DDA}"/>
              </a:ext>
            </a:extLst>
          </p:cNvPr>
          <p:cNvSpPr txBox="1"/>
          <p:nvPr/>
        </p:nvSpPr>
        <p:spPr>
          <a:xfrm>
            <a:off x="6211100" y="2369724"/>
            <a:ext cx="1170208" cy="3875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804">
              <a:lnSpc>
                <a:spcPct val="90000"/>
              </a:lnSpc>
              <a:defRPr/>
            </a:pPr>
            <a:r>
              <a:rPr lang="en-US" sz="2132" b="1" kern="0" dirty="0">
                <a:solidFill>
                  <a:prstClr val="black"/>
                </a:solidFill>
              </a:rPr>
              <a:t>Current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1BB0854-B468-1442-8AFA-C2865CECB783}"/>
              </a:ext>
            </a:extLst>
          </p:cNvPr>
          <p:cNvSpPr txBox="1"/>
          <p:nvPr/>
        </p:nvSpPr>
        <p:spPr>
          <a:xfrm>
            <a:off x="6112265" y="4974556"/>
            <a:ext cx="1519572" cy="3875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804">
              <a:lnSpc>
                <a:spcPct val="90000"/>
              </a:lnSpc>
              <a:defRPr/>
            </a:pPr>
            <a:r>
              <a:rPr lang="en-US" sz="2132" b="1" kern="0" dirty="0">
                <a:solidFill>
                  <a:prstClr val="black"/>
                </a:solidFill>
              </a:rPr>
              <a:t>Upcoming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6B2822A-DECE-6148-8DA4-25B4ABD0F7AA}"/>
              </a:ext>
            </a:extLst>
          </p:cNvPr>
          <p:cNvSpPr txBox="1"/>
          <p:nvPr/>
        </p:nvSpPr>
        <p:spPr>
          <a:xfrm>
            <a:off x="8051389" y="299527"/>
            <a:ext cx="3333699" cy="461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9" dirty="0"/>
              <a:t>Some Supercomputers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C2F4EA-5047-F449-8165-B878E4E1F706}"/>
              </a:ext>
            </a:extLst>
          </p:cNvPr>
          <p:cNvGrpSpPr/>
          <p:nvPr/>
        </p:nvGrpSpPr>
        <p:grpSpPr>
          <a:xfrm>
            <a:off x="9746973" y="995778"/>
            <a:ext cx="2056864" cy="1279473"/>
            <a:chOff x="7637489" y="1500178"/>
            <a:chExt cx="2057400" cy="127980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4524931-201A-874A-9569-8A84E970E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49288" y="1500178"/>
              <a:ext cx="1790389" cy="740851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2804DBD-6821-5E44-9BA1-BFE4C1968CF4}"/>
                </a:ext>
              </a:extLst>
            </p:cNvPr>
            <p:cNvSpPr txBox="1"/>
            <p:nvPr/>
          </p:nvSpPr>
          <p:spPr>
            <a:xfrm>
              <a:off x="7637489" y="2179820"/>
              <a:ext cx="2057400" cy="600164"/>
            </a:xfrm>
            <a:prstGeom prst="rect">
              <a:avLst/>
            </a:prstGeom>
            <a:noFill/>
          </p:spPr>
          <p:txBody>
            <a:bodyPr wrap="square" lIns="118841" tIns="91416" rIns="118841" bIns="91416" rtlCol="0" anchor="ctr" anchorCtr="0">
              <a:spAutoFit/>
            </a:bodyPr>
            <a:lstStyle/>
            <a:p>
              <a:pPr algn="ctr" defTabSz="914103">
                <a:lnSpc>
                  <a:spcPct val="90000"/>
                </a:lnSpc>
                <a:defRPr/>
              </a:pPr>
              <a:r>
                <a:rPr lang="en-US" sz="1600" b="1" dirty="0">
                  <a:solidFill>
                    <a:prstClr val="black"/>
                  </a:solidFill>
                </a:rPr>
                <a:t>RIKEN</a:t>
              </a:r>
            </a:p>
            <a:p>
              <a:pPr algn="ctr" defTabSz="914103">
                <a:lnSpc>
                  <a:spcPct val="90000"/>
                </a:lnSpc>
                <a:defRPr/>
              </a:pPr>
              <a:r>
                <a:rPr lang="en-US" sz="1400" b="1" dirty="0">
                  <a:solidFill>
                    <a:srgbClr val="D68F10"/>
                  </a:solidFill>
                </a:rPr>
                <a:t>Fujitsu/ARM a64fx</a:t>
              </a:r>
              <a:endParaRPr lang="en-U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D892A11-6BCB-B949-BDB6-3456FFE52B38}"/>
                </a:ext>
              </a:extLst>
            </p:cNvPr>
            <p:cNvSpPr txBox="1"/>
            <p:nvPr/>
          </p:nvSpPr>
          <p:spPr>
            <a:xfrm>
              <a:off x="8587517" y="1897558"/>
              <a:ext cx="1060803" cy="433965"/>
            </a:xfrm>
            <a:prstGeom prst="rect">
              <a:avLst/>
            </a:prstGeom>
            <a:noFill/>
          </p:spPr>
          <p:txBody>
            <a:bodyPr wrap="none" lIns="118841" tIns="91416" rIns="118841" bIns="91416" rtlCol="0" anchor="ctr" anchorCtr="0">
              <a:spAutoFit/>
            </a:bodyPr>
            <a:lstStyle/>
            <a:p>
              <a:pPr defTabSz="914103">
                <a:lnSpc>
                  <a:spcPct val="90000"/>
                </a:lnSpc>
                <a:defRPr/>
              </a:pPr>
              <a:r>
                <a:rPr lang="en-US" b="1" kern="0" dirty="0">
                  <a:solidFill>
                    <a:prstClr val="white"/>
                  </a:solidFill>
                  <a:cs typeface="Arial" charset="0"/>
                </a:rPr>
                <a:t>Fugaku</a:t>
              </a:r>
              <a:endParaRPr lang="en-US" sz="1400" b="1" kern="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8248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4554B8-A684-154B-8077-77E358654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685" y="1062715"/>
            <a:ext cx="10969943" cy="4466687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Containers provide a great way to reproduce and distribute an </a:t>
            </a:r>
            <a:br>
              <a:rPr lang="en-US" b="1" dirty="0"/>
            </a:br>
            <a:r>
              <a:rPr lang="en-US" b="1" dirty="0"/>
              <a:t>already-built software stack</a:t>
            </a:r>
          </a:p>
          <a:p>
            <a:r>
              <a:rPr lang="en-US" b="1" dirty="0"/>
              <a:t>Someone needs to build the container!</a:t>
            </a:r>
            <a:endParaRPr lang="en-US" dirty="0"/>
          </a:p>
          <a:p>
            <a:pPr lvl="1"/>
            <a:r>
              <a:rPr lang="en-US" dirty="0"/>
              <a:t>This isn’t trivial</a:t>
            </a:r>
          </a:p>
          <a:p>
            <a:pPr lvl="1"/>
            <a:r>
              <a:rPr lang="en-US" dirty="0"/>
              <a:t>Containerized applications still have hundreds of dependencies</a:t>
            </a:r>
          </a:p>
          <a:p>
            <a:r>
              <a:rPr lang="en-US" b="1" dirty="0"/>
              <a:t>Using the OS package manager inside a container is insufficient</a:t>
            </a:r>
          </a:p>
          <a:p>
            <a:pPr lvl="1"/>
            <a:r>
              <a:rPr lang="en-US" dirty="0"/>
              <a:t>Most binaries are built unoptimized</a:t>
            </a:r>
          </a:p>
          <a:p>
            <a:pPr lvl="1"/>
            <a:r>
              <a:rPr lang="en-US" dirty="0"/>
              <a:t>Generic binaries, not optimized for specific architectures</a:t>
            </a:r>
          </a:p>
          <a:p>
            <a:r>
              <a:rPr lang="en-US" b="1" dirty="0"/>
              <a:t>HPC containers may need to be </a:t>
            </a:r>
            <a:r>
              <a:rPr lang="en-US" b="1" i="1" dirty="0"/>
              <a:t>rebuilt</a:t>
            </a:r>
            <a:r>
              <a:rPr lang="en-US" b="1" dirty="0"/>
              <a:t> to support many</a:t>
            </a:r>
            <a:br>
              <a:rPr lang="en-US" b="1" dirty="0"/>
            </a:br>
            <a:r>
              <a:rPr lang="en-US" b="1" dirty="0"/>
              <a:t>different hosts, anyway.</a:t>
            </a:r>
          </a:p>
          <a:p>
            <a:pPr lvl="1"/>
            <a:r>
              <a:rPr lang="en-US" dirty="0"/>
              <a:t>Not clear that we can ever build one container for all facilities</a:t>
            </a:r>
          </a:p>
          <a:p>
            <a:pPr lvl="1"/>
            <a:r>
              <a:rPr lang="en-US" dirty="0"/>
              <a:t>Containers likely won’t solve the N-platforms problem in HPC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8CD85E-C69F-CB4C-B5D0-9A403621F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containers?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4BF9FD20-F973-4240-82AE-CBF89C8652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548460"/>
            <a:ext cx="12188825" cy="46154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b" anchorCtr="0">
            <a:spAutoFit/>
          </a:bodyPr>
          <a:lstStyle/>
          <a:p>
            <a:pPr algn="ctr" defTabSz="609402">
              <a:defRPr/>
            </a:pPr>
            <a:r>
              <a:rPr lang="en-US" sz="2399" dirty="0">
                <a:solidFill>
                  <a:prstClr val="white"/>
                </a:solidFill>
                <a:latin typeface="Arial"/>
              </a:rPr>
              <a:t>We need something more flexible to </a:t>
            </a:r>
            <a:r>
              <a:rPr lang="en-US" sz="2399" b="1" dirty="0">
                <a:solidFill>
                  <a:prstClr val="white"/>
                </a:solidFill>
                <a:latin typeface="Arial"/>
              </a:rPr>
              <a:t>build</a:t>
            </a:r>
            <a:r>
              <a:rPr lang="en-US" sz="2399" dirty="0">
                <a:solidFill>
                  <a:prstClr val="white"/>
                </a:solidFill>
                <a:latin typeface="Arial"/>
              </a:rPr>
              <a:t> the containers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AFBA66-16B9-D24F-8BF7-0FE4B603C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1326" y="4245654"/>
            <a:ext cx="1331956" cy="10054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5A6A90-C57C-F843-9D93-BB39493CB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041" y="3492025"/>
            <a:ext cx="1743679" cy="2065329"/>
          </a:xfrm>
          <a:prstGeom prst="rect">
            <a:avLst/>
          </a:prstGeom>
        </p:spPr>
      </p:pic>
      <p:pic>
        <p:nvPicPr>
          <p:cNvPr id="16" name="Shape 224">
            <a:extLst>
              <a:ext uri="{FF2B5EF4-FFF2-40B4-BE49-F238E27FC236}">
                <a16:creationId xmlns:a16="http://schemas.microsoft.com/office/drawing/2014/main" id="{86DDA16A-0B49-7744-9C11-1C552F622185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3712" y="1194723"/>
            <a:ext cx="1135253" cy="1170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A7BB6A-941C-6C4A-A876-2E42CD56010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8443" y="2535712"/>
            <a:ext cx="1388379" cy="11817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8AE16CA-72EC-4B4F-A84F-08B69914DD8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6565" y="1204872"/>
            <a:ext cx="1388379" cy="138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62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E31271-EDA8-1648-936D-95403CE7C1EE}"/>
              </a:ext>
            </a:extLst>
          </p:cNvPr>
          <p:cNvSpPr/>
          <p:nvPr/>
        </p:nvSpPr>
        <p:spPr>
          <a:xfrm>
            <a:off x="9909" y="506362"/>
            <a:ext cx="1422594" cy="492308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41" tIns="60941" rIns="60941" bIns="60941" numCol="1" spcCol="38100" rtlCol="0" anchor="ctr">
            <a:spAutoFit/>
          </a:bodyPr>
          <a:lstStyle/>
          <a:p>
            <a:pPr defTabSz="1218804" fontAlgn="auto" latinLnBrk="1" hangingPunct="0">
              <a:spcBef>
                <a:spcPts val="0"/>
              </a:spcBef>
              <a:spcAft>
                <a:spcPts val="0"/>
              </a:spcAft>
            </a:pPr>
            <a:endParaRPr lang="en-US" sz="2399">
              <a:solidFill>
                <a:srgbClr val="000000"/>
              </a:solidFill>
              <a:latin typeface="+mj-lt"/>
              <a:ea typeface="+mj-ea"/>
              <a:cs typeface="+mj-cs"/>
              <a:sym typeface="Helvetica Neue"/>
            </a:endParaRPr>
          </a:p>
        </p:txBody>
      </p:sp>
      <p:pic>
        <p:nvPicPr>
          <p:cNvPr id="16" name="Picture 15" descr="spack-logo.pdf">
            <a:extLst>
              <a:ext uri="{FF2B5EF4-FFF2-40B4-BE49-F238E27FC236}">
                <a16:creationId xmlns:a16="http://schemas.microsoft.com/office/drawing/2014/main" id="{EF7499B5-D51F-E24D-BD91-3ED26F6CC45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3432" y="1558390"/>
            <a:ext cx="2482594" cy="2476174"/>
          </a:xfrm>
          <a:prstGeom prst="rect">
            <a:avLst/>
          </a:prstGeom>
        </p:spPr>
      </p:pic>
      <p:sp>
        <p:nvSpPr>
          <p:cNvPr id="26" name="Content Placeholder 1">
            <a:extLst>
              <a:ext uri="{FF2B5EF4-FFF2-40B4-BE49-F238E27FC236}">
                <a16:creationId xmlns:a16="http://schemas.microsoft.com/office/drawing/2014/main" id="{6E630118-00F9-064C-B347-54ACEE93EAF4}"/>
              </a:ext>
            </a:extLst>
          </p:cNvPr>
          <p:cNvSpPr txBox="1">
            <a:spLocks/>
          </p:cNvSpPr>
          <p:nvPr/>
        </p:nvSpPr>
        <p:spPr>
          <a:xfrm>
            <a:off x="190450" y="1269429"/>
            <a:ext cx="9320478" cy="4952413"/>
          </a:xfrm>
          <a:prstGeom prst="rect">
            <a:avLst/>
          </a:prstGeom>
        </p:spPr>
        <p:txBody>
          <a:bodyPr vert="horz" lIns="0" tIns="0" rIns="0" bIns="0" rtlCol="0">
            <a:normAutofit fontScale="85000" lnSpcReduction="20000"/>
          </a:bodyPr>
          <a:lstStyle>
            <a:lvl1pPr marL="0" indent="0" algn="ctr" rtl="0" eaLnBrk="1" latinLnBrk="0" hangingPunct="1">
              <a:spcBef>
                <a:spcPts val="18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90000"/>
              <a:buFont typeface="Wingdings" charset="2"/>
              <a:buNone/>
              <a:tabLst/>
              <a:defRPr kumimoji="0" sz="2400" b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rtl="0" eaLnBrk="1" latinLnBrk="0" hangingPunct="1">
              <a:spcBef>
                <a:spcPts val="0"/>
              </a:spcBef>
              <a:spcAft>
                <a:spcPts val="0"/>
              </a:spcAft>
              <a:buClrTx/>
              <a:buSzPct val="90000"/>
              <a:buFont typeface="Calibri" panose="020F0502020204030204" pitchFamily="34" charset="0"/>
              <a:buNone/>
              <a:defRPr kumimoji="0"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rtl="0" eaLnBrk="1" latinLnBrk="0" hangingPunct="1"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defRPr kumimoji="0"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rtl="0" eaLnBrk="1" latinLnBrk="0" hangingPunct="1">
              <a:spcBef>
                <a:spcPts val="0"/>
              </a:spcBef>
              <a:spcAft>
                <a:spcPts val="0"/>
              </a:spcAft>
              <a:buClrTx/>
              <a:buSzPct val="100000"/>
              <a:buFont typeface="Lucida Grande"/>
              <a:buNone/>
              <a:defRPr kumimoji="0"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rtl="0" eaLnBrk="1" latinLnBrk="0" hangingPunct="1">
              <a:spcBef>
                <a:spcPts val="0"/>
              </a:spcBef>
              <a:spcAft>
                <a:spcPts val="0"/>
              </a:spcAft>
              <a:buClrTx/>
              <a:buFont typeface="Arial"/>
              <a:buNone/>
              <a:tabLst>
                <a:tab pos="1200150" algn="l"/>
              </a:tabLst>
              <a:defRPr kumimoji="0" lang="en-US"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048" indent="-179330" algn="l" defTabSz="914103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399" dirty="0" err="1"/>
              <a:t>Spack</a:t>
            </a:r>
            <a:r>
              <a:rPr lang="en-US" sz="2399" dirty="0"/>
              <a:t> automates the build and installation of scientific software</a:t>
            </a:r>
          </a:p>
          <a:p>
            <a:pPr marL="238048" indent="-179330" algn="l" defTabSz="914103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399" dirty="0"/>
          </a:p>
          <a:p>
            <a:pPr marL="238048" indent="-179330" algn="l" defTabSz="914103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399" dirty="0"/>
              <a:t>Packages are </a:t>
            </a:r>
            <a:r>
              <a:rPr lang="en-US" sz="2399" i="1" dirty="0"/>
              <a:t>parameterized, </a:t>
            </a:r>
            <a:r>
              <a:rPr lang="en-US" sz="2399" dirty="0"/>
              <a:t>so that users can easily tweak and tune configuration</a:t>
            </a:r>
          </a:p>
          <a:p>
            <a:pPr marL="238048" indent="-179330" algn="l" defTabSz="914103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399" dirty="0"/>
          </a:p>
          <a:p>
            <a:pPr marL="238048" indent="-179330" algn="l" defTabSz="914103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399" dirty="0"/>
          </a:p>
          <a:p>
            <a:pPr marL="238048" indent="-179330" algn="l" defTabSz="914103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399" dirty="0"/>
          </a:p>
          <a:p>
            <a:pPr marL="238048" indent="-179330" algn="l" defTabSz="914103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399" dirty="0"/>
          </a:p>
          <a:p>
            <a:pPr marL="238048" indent="-179330" algn="l" defTabSz="914103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399" dirty="0"/>
          </a:p>
          <a:p>
            <a:pPr marL="238048" indent="-179330" algn="l" defTabSz="914103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399" dirty="0"/>
          </a:p>
          <a:p>
            <a:pPr marL="238048" indent="-179330" algn="l" defTabSz="914103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399" dirty="0"/>
          </a:p>
          <a:p>
            <a:pPr marL="238048" indent="-179330" algn="l" defTabSz="914103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399" dirty="0"/>
          </a:p>
          <a:p>
            <a:pPr marL="238048" indent="-179330" algn="l" defTabSz="914103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399" dirty="0"/>
          </a:p>
          <a:p>
            <a:pPr marL="238048" indent="-179330" algn="l" defTabSz="914103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399" dirty="0"/>
          </a:p>
          <a:p>
            <a:pPr marL="238048" indent="-179330" algn="l" defTabSz="914103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399" dirty="0"/>
          </a:p>
          <a:p>
            <a:pPr marL="238048" indent="-179330" algn="l" defTabSz="914103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399" dirty="0"/>
              <a:t>Ease of use of mainstream tools, with flexibility needed for HPC</a:t>
            </a:r>
          </a:p>
          <a:p>
            <a:pPr marL="238048" indent="-179330" algn="l" defTabSz="914103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399" dirty="0"/>
          </a:p>
          <a:p>
            <a:pPr marL="238048" indent="-179330" algn="l" defTabSz="914103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399" dirty="0"/>
              <a:t>In addition to CLI, </a:t>
            </a:r>
            <a:r>
              <a:rPr lang="en-US" sz="2399" dirty="0" err="1"/>
              <a:t>Spack</a:t>
            </a:r>
            <a:r>
              <a:rPr lang="en-US" sz="2399" dirty="0"/>
              <a:t> also:</a:t>
            </a:r>
          </a:p>
          <a:p>
            <a:pPr marL="695110" lvl="1" indent="-179330" algn="l" defTabSz="914103">
              <a:buFont typeface="Arial" panose="020B0604020202020204" pitchFamily="34" charset="0"/>
              <a:buChar char="•"/>
            </a:pPr>
            <a:r>
              <a:rPr lang="en-US" sz="1999" dirty="0"/>
              <a:t>Generates (but does </a:t>
            </a:r>
            <a:r>
              <a:rPr lang="en-US" sz="1999" b="1" dirty="0"/>
              <a:t>not </a:t>
            </a:r>
            <a:r>
              <a:rPr lang="en-US" sz="1999" dirty="0"/>
              <a:t>require) </a:t>
            </a:r>
            <a:r>
              <a:rPr lang="en-US" sz="1999" i="1" dirty="0"/>
              <a:t>modules</a:t>
            </a:r>
          </a:p>
          <a:p>
            <a:pPr marL="695110" lvl="1" indent="-179330" algn="l" defTabSz="914103">
              <a:buFont typeface="Arial" panose="020B0604020202020204" pitchFamily="34" charset="0"/>
              <a:buChar char="•"/>
            </a:pPr>
            <a:r>
              <a:rPr lang="en-US" sz="1999" dirty="0"/>
              <a:t>Allows </a:t>
            </a:r>
            <a:r>
              <a:rPr lang="en-US" sz="1999" dirty="0" err="1"/>
              <a:t>conda</a:t>
            </a:r>
            <a:r>
              <a:rPr lang="en-US" sz="1999" dirty="0"/>
              <a:t>/</a:t>
            </a:r>
            <a:r>
              <a:rPr lang="en-US" sz="1999" dirty="0" err="1"/>
              <a:t>virtualenv</a:t>
            </a:r>
            <a:r>
              <a:rPr lang="en-US" sz="1999" dirty="0"/>
              <a:t>-like </a:t>
            </a:r>
            <a:r>
              <a:rPr lang="en-US" sz="1999" i="1" dirty="0"/>
              <a:t>environments</a:t>
            </a:r>
            <a:endParaRPr lang="en-US" sz="1999" dirty="0"/>
          </a:p>
          <a:p>
            <a:pPr marL="695110" lvl="1" indent="-179330" algn="l" defTabSz="914103">
              <a:buFont typeface="Arial" panose="020B0604020202020204" pitchFamily="34" charset="0"/>
              <a:buChar char="•"/>
            </a:pPr>
            <a:r>
              <a:rPr lang="en-US" sz="1999" dirty="0"/>
              <a:t>Provides many </a:t>
            </a:r>
            <a:r>
              <a:rPr lang="en-US" sz="1999" dirty="0" err="1"/>
              <a:t>devops</a:t>
            </a:r>
            <a:r>
              <a:rPr lang="en-US" sz="1999" dirty="0"/>
              <a:t> features (CI, container generation, more)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361CAE-70CD-194B-AA77-4A2FFCFEED80}"/>
              </a:ext>
            </a:extLst>
          </p:cNvPr>
          <p:cNvSpPr txBox="1"/>
          <p:nvPr/>
        </p:nvSpPr>
        <p:spPr>
          <a:xfrm>
            <a:off x="536416" y="3597761"/>
            <a:ext cx="7616608" cy="78542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lIns="274249" tIns="91416" rIns="274249" bIns="91416" numCol="2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chemeClr val="tx2">
                    <a:lumMod val="75000"/>
                  </a:schemeClr>
                </a:solidFill>
                <a:latin typeface="Menlo Regular"/>
                <a:cs typeface="Menlo Regular"/>
              </a:rPr>
              <a:t>$</a:t>
            </a:r>
            <a:r>
              <a:rPr lang="en-US" sz="1000" dirty="0">
                <a:latin typeface="Menlo Regular"/>
                <a:cs typeface="Menlo Regular"/>
              </a:rPr>
              <a:t> </a:t>
            </a:r>
            <a:r>
              <a:rPr lang="en-US" sz="1000" dirty="0" err="1">
                <a:latin typeface="Menlo Regular"/>
                <a:cs typeface="Menlo Regular"/>
              </a:rPr>
              <a:t>spack</a:t>
            </a:r>
            <a:r>
              <a:rPr lang="en-US" sz="1000" dirty="0">
                <a:latin typeface="Menlo Regular"/>
                <a:cs typeface="Menlo Regular"/>
              </a:rPr>
              <a:t> install </a:t>
            </a:r>
            <a:r>
              <a:rPr lang="en-US" sz="1000" dirty="0">
                <a:solidFill>
                  <a:srgbClr val="000000"/>
                </a:solidFill>
                <a:latin typeface="Menlo Regular"/>
                <a:cs typeface="Menlo Regular"/>
              </a:rPr>
              <a:t>hdf5</a:t>
            </a:r>
            <a:r>
              <a:rPr lang="en-US" sz="1000" dirty="0">
                <a:solidFill>
                  <a:srgbClr val="009DD9"/>
                </a:solidFill>
                <a:latin typeface="Menlo Regular"/>
                <a:cs typeface="Menlo Regular"/>
              </a:rPr>
              <a:t>@1.10.5</a:t>
            </a:r>
            <a:endParaRPr lang="en-US" sz="1000" dirty="0">
              <a:latin typeface="Menlo Regular"/>
              <a:cs typeface="Menlo Regular"/>
            </a:endParaRPr>
          </a:p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03495C"/>
                </a:solidFill>
                <a:latin typeface="Menlo Regular"/>
                <a:cs typeface="Menlo Regular"/>
              </a:rPr>
              <a:t>$</a:t>
            </a:r>
            <a:r>
              <a:rPr lang="en-US" sz="1000" dirty="0">
                <a:latin typeface="Menlo Regular"/>
                <a:cs typeface="Menlo Regular"/>
              </a:rPr>
              <a:t> </a:t>
            </a:r>
            <a:r>
              <a:rPr lang="en-US" sz="1000" dirty="0" err="1">
                <a:latin typeface="Menlo Regular"/>
                <a:cs typeface="Menlo Regular"/>
              </a:rPr>
              <a:t>spack</a:t>
            </a:r>
            <a:r>
              <a:rPr lang="en-US" sz="1000" dirty="0">
                <a:latin typeface="Menlo Regular"/>
                <a:cs typeface="Menlo Regular"/>
              </a:rPr>
              <a:t> install </a:t>
            </a:r>
            <a:r>
              <a:rPr lang="en-US" sz="1000" dirty="0">
                <a:solidFill>
                  <a:srgbClr val="000000"/>
                </a:solidFill>
                <a:latin typeface="Menlo Regular"/>
                <a:cs typeface="Menlo Regular"/>
              </a:rPr>
              <a:t>hdf5</a:t>
            </a:r>
            <a:r>
              <a:rPr lang="en-US" sz="1000" dirty="0">
                <a:solidFill>
                  <a:srgbClr val="009DD9"/>
                </a:solidFill>
                <a:latin typeface="Menlo Regular"/>
                <a:cs typeface="Menlo Regular"/>
              </a:rPr>
              <a:t>@1.10.5</a:t>
            </a:r>
            <a:r>
              <a:rPr lang="en-US" sz="1000" dirty="0">
                <a:latin typeface="Menlo Regular"/>
                <a:cs typeface="Menlo Regular"/>
              </a:rPr>
              <a:t> </a:t>
            </a:r>
            <a:r>
              <a:rPr lang="en-US" sz="1000" dirty="0">
                <a:solidFill>
                  <a:srgbClr val="D31A17"/>
                </a:solidFill>
                <a:latin typeface="Menlo Regular"/>
                <a:cs typeface="Menlo Regular"/>
              </a:rPr>
              <a:t>%clang@6.0</a:t>
            </a:r>
          </a:p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03495C"/>
                </a:solidFill>
                <a:latin typeface="Menlo Regular"/>
                <a:cs typeface="Menlo Regular"/>
              </a:rPr>
              <a:t>$</a:t>
            </a:r>
            <a:r>
              <a:rPr lang="en-US" sz="1000" dirty="0">
                <a:latin typeface="Menlo Regular"/>
                <a:cs typeface="Menlo Regular"/>
              </a:rPr>
              <a:t> </a:t>
            </a:r>
            <a:r>
              <a:rPr lang="en-US" sz="1000" dirty="0" err="1">
                <a:latin typeface="Menlo Regular"/>
                <a:cs typeface="Menlo Regular"/>
              </a:rPr>
              <a:t>spack</a:t>
            </a:r>
            <a:r>
              <a:rPr lang="en-US" sz="1000" dirty="0">
                <a:latin typeface="Menlo Regular"/>
                <a:cs typeface="Menlo Regular"/>
              </a:rPr>
              <a:t> install </a:t>
            </a:r>
            <a:r>
              <a:rPr lang="en-US" sz="1000" dirty="0">
                <a:solidFill>
                  <a:srgbClr val="000000"/>
                </a:solidFill>
                <a:latin typeface="Menlo Regular"/>
                <a:cs typeface="Menlo Regular"/>
              </a:rPr>
              <a:t>hdf5</a:t>
            </a:r>
            <a:r>
              <a:rPr lang="en-US" sz="1000" dirty="0">
                <a:solidFill>
                  <a:srgbClr val="009DD9"/>
                </a:solidFill>
                <a:latin typeface="Menlo Regular"/>
                <a:cs typeface="Menlo Regular"/>
              </a:rPr>
              <a:t>@1.10.5 </a:t>
            </a:r>
            <a:r>
              <a:rPr lang="en-US" sz="1000" dirty="0">
                <a:solidFill>
                  <a:srgbClr val="008000"/>
                </a:solidFill>
                <a:latin typeface="Menlo Regular"/>
                <a:cs typeface="Menlo Regular"/>
              </a:rPr>
              <a:t>+</a:t>
            </a:r>
            <a:r>
              <a:rPr lang="en-US" sz="1000" dirty="0" err="1">
                <a:solidFill>
                  <a:srgbClr val="008000"/>
                </a:solidFill>
                <a:latin typeface="Menlo Regular"/>
                <a:cs typeface="Menlo Regular"/>
              </a:rPr>
              <a:t>threadssafe</a:t>
            </a:r>
            <a:endParaRPr lang="en-US" sz="1000" dirty="0">
              <a:solidFill>
                <a:srgbClr val="03495C"/>
              </a:solidFill>
              <a:latin typeface="Menlo Regular"/>
              <a:cs typeface="Menlo Regular"/>
            </a:endParaRPr>
          </a:p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03495C"/>
                </a:solidFill>
                <a:latin typeface="Menlo Regular"/>
                <a:cs typeface="Menlo Regular"/>
              </a:rPr>
              <a:t>$</a:t>
            </a:r>
            <a:r>
              <a:rPr lang="en-US" sz="1000" dirty="0">
                <a:latin typeface="Menlo Regular"/>
                <a:cs typeface="Menlo Regular"/>
              </a:rPr>
              <a:t> </a:t>
            </a:r>
            <a:r>
              <a:rPr lang="en-US" sz="1000" dirty="0" err="1">
                <a:latin typeface="Menlo Regular"/>
                <a:cs typeface="Menlo Regular"/>
              </a:rPr>
              <a:t>spack</a:t>
            </a:r>
            <a:r>
              <a:rPr lang="en-US" sz="1000" dirty="0">
                <a:latin typeface="Menlo Regular"/>
                <a:cs typeface="Menlo Regular"/>
              </a:rPr>
              <a:t> install </a:t>
            </a:r>
            <a:r>
              <a:rPr lang="en-US" sz="1000" dirty="0">
                <a:solidFill>
                  <a:srgbClr val="000000"/>
                </a:solidFill>
                <a:latin typeface="Menlo Regular"/>
                <a:cs typeface="Menlo Regular"/>
              </a:rPr>
              <a:t>hdf5</a:t>
            </a:r>
            <a:r>
              <a:rPr lang="en-US" sz="1000" dirty="0">
                <a:solidFill>
                  <a:srgbClr val="009DD9"/>
                </a:solidFill>
                <a:latin typeface="Menlo Regular"/>
                <a:cs typeface="Menlo Regular"/>
              </a:rPr>
              <a:t>@1.10.5</a:t>
            </a:r>
            <a:r>
              <a:rPr lang="en-US" sz="1000" dirty="0">
                <a:latin typeface="Menlo Regular"/>
                <a:cs typeface="Menlo Regular"/>
              </a:rPr>
              <a:t> </a:t>
            </a:r>
            <a:r>
              <a:rPr lang="en-US" sz="1000" dirty="0" err="1">
                <a:solidFill>
                  <a:srgbClr val="660066"/>
                </a:solidFill>
                <a:latin typeface="Menlo Regular"/>
                <a:cs typeface="Menlo Regular"/>
              </a:rPr>
              <a:t>cppflags</a:t>
            </a:r>
            <a:r>
              <a:rPr lang="en-US" sz="1000" dirty="0">
                <a:solidFill>
                  <a:srgbClr val="660066"/>
                </a:solidFill>
                <a:latin typeface="Menlo Regular"/>
                <a:cs typeface="Menlo Regular"/>
              </a:rPr>
              <a:t>="-O3 –g3"</a:t>
            </a:r>
            <a:endParaRPr lang="en-US" sz="1000" dirty="0">
              <a:latin typeface="Menlo Regular"/>
              <a:cs typeface="Menlo Regular"/>
            </a:endParaRPr>
          </a:p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03495C"/>
                </a:solidFill>
                <a:latin typeface="Menlo Regular"/>
                <a:cs typeface="Menlo Regular"/>
              </a:rPr>
              <a:t>$</a:t>
            </a:r>
            <a:r>
              <a:rPr lang="en-US" sz="1000" dirty="0">
                <a:latin typeface="Menlo Regular"/>
                <a:cs typeface="Menlo Regular"/>
              </a:rPr>
              <a:t> </a:t>
            </a:r>
            <a:r>
              <a:rPr lang="en-US" sz="1000" dirty="0" err="1">
                <a:latin typeface="Menlo Regular"/>
                <a:cs typeface="Menlo Regular"/>
              </a:rPr>
              <a:t>spack</a:t>
            </a:r>
            <a:r>
              <a:rPr lang="en-US" sz="1000" dirty="0">
                <a:latin typeface="Menlo Regular"/>
                <a:cs typeface="Menlo Regular"/>
              </a:rPr>
              <a:t> install </a:t>
            </a:r>
            <a:r>
              <a:rPr lang="en-US" sz="1000" dirty="0">
                <a:solidFill>
                  <a:srgbClr val="000000"/>
                </a:solidFill>
                <a:latin typeface="Menlo Regular"/>
                <a:cs typeface="Menlo Regular"/>
              </a:rPr>
              <a:t>hdf5</a:t>
            </a:r>
            <a:r>
              <a:rPr lang="en-US" sz="1000" dirty="0">
                <a:solidFill>
                  <a:srgbClr val="009DD9"/>
                </a:solidFill>
                <a:latin typeface="Menlo Regular"/>
                <a:cs typeface="Menlo Regular"/>
              </a:rPr>
              <a:t>@1.10.5</a:t>
            </a:r>
            <a:r>
              <a:rPr lang="en-US" sz="1000" dirty="0">
                <a:latin typeface="Menlo Regular"/>
                <a:cs typeface="Menlo Regular"/>
              </a:rPr>
              <a:t> 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  <a:latin typeface="Menlo Regular"/>
                <a:cs typeface="Menlo Regular"/>
              </a:rPr>
              <a:t>target=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  <a:latin typeface="Menlo Regular"/>
                <a:cs typeface="Menlo Regular"/>
              </a:rPr>
              <a:t>haswell</a:t>
            </a:r>
            <a:endParaRPr lang="en-US" sz="1000" dirty="0">
              <a:latin typeface="Menlo Regular"/>
              <a:cs typeface="Menlo Regular"/>
            </a:endParaRPr>
          </a:p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03495C"/>
                </a:solidFill>
                <a:latin typeface="Menlo Regular"/>
                <a:cs typeface="Menlo Regular"/>
              </a:rPr>
              <a:t>$</a:t>
            </a:r>
            <a:r>
              <a:rPr lang="en-US" sz="1000" dirty="0">
                <a:latin typeface="Menlo Regular"/>
                <a:cs typeface="Menlo Regular"/>
              </a:rPr>
              <a:t> </a:t>
            </a:r>
            <a:r>
              <a:rPr lang="en-US" sz="1000" dirty="0" err="1">
                <a:latin typeface="Menlo Regular"/>
                <a:cs typeface="Menlo Regular"/>
              </a:rPr>
              <a:t>spack</a:t>
            </a:r>
            <a:r>
              <a:rPr lang="en-US" sz="1000" dirty="0">
                <a:latin typeface="Menlo Regular"/>
                <a:cs typeface="Menlo Regular"/>
              </a:rPr>
              <a:t> install </a:t>
            </a:r>
            <a:r>
              <a:rPr lang="en-US" sz="1000" dirty="0">
                <a:solidFill>
                  <a:srgbClr val="000000"/>
                </a:solidFill>
                <a:latin typeface="Menlo Regular"/>
                <a:cs typeface="Menlo Regular"/>
              </a:rPr>
              <a:t>hdf5</a:t>
            </a:r>
            <a:r>
              <a:rPr lang="en-US" sz="1000" dirty="0">
                <a:solidFill>
                  <a:srgbClr val="009DD9"/>
                </a:solidFill>
                <a:latin typeface="Menlo Regular"/>
                <a:cs typeface="Menlo Regular"/>
              </a:rPr>
              <a:t>@1.10.5 </a:t>
            </a:r>
            <a:r>
              <a:rPr lang="en-US" sz="1000" dirty="0">
                <a:solidFill>
                  <a:srgbClr val="008000"/>
                </a:solidFill>
                <a:latin typeface="Menlo Regular"/>
                <a:cs typeface="Menlo Regular"/>
              </a:rPr>
              <a:t>+</a:t>
            </a:r>
            <a:r>
              <a:rPr lang="en-US" sz="1000" dirty="0" err="1">
                <a:solidFill>
                  <a:srgbClr val="008000"/>
                </a:solidFill>
                <a:latin typeface="Menlo Regular"/>
                <a:cs typeface="Menlo Regular"/>
              </a:rPr>
              <a:t>mpi</a:t>
            </a:r>
            <a:r>
              <a:rPr lang="en-US" sz="1000" dirty="0">
                <a:latin typeface="Menlo Regular"/>
                <a:cs typeface="Menlo Regular"/>
              </a:rPr>
              <a:t> ^mpich</a:t>
            </a:r>
            <a:r>
              <a:rPr lang="en-US" sz="1000" dirty="0">
                <a:solidFill>
                  <a:srgbClr val="009DD9"/>
                </a:solidFill>
                <a:latin typeface="Menlo Regular"/>
                <a:cs typeface="Menlo Regular"/>
              </a:rPr>
              <a:t>@3.2</a:t>
            </a:r>
            <a:endParaRPr lang="en-US" sz="1000" dirty="0">
              <a:latin typeface="Menlo Regular"/>
              <a:cs typeface="Menlo Regular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03F9AB-9453-BF44-B146-B97E4FF27801}"/>
              </a:ext>
            </a:extLst>
          </p:cNvPr>
          <p:cNvSpPr/>
          <p:nvPr/>
        </p:nvSpPr>
        <p:spPr bwMode="auto">
          <a:xfrm>
            <a:off x="525745" y="2552362"/>
            <a:ext cx="3612799" cy="42157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  <a:headEnd/>
            <a:tailEnd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prstTxWarp prst="textNoShape">
              <a:avLst/>
            </a:prstTxWarp>
          </a:bodyPr>
          <a:lstStyle/>
          <a:p>
            <a:r>
              <a:rPr lang="en-US" sz="1067" dirty="0">
                <a:solidFill>
                  <a:srgbClr val="0E6E6D"/>
                </a:solidFill>
                <a:latin typeface="Consolas"/>
              </a:rPr>
              <a:t>$ </a:t>
            </a:r>
            <a:r>
              <a:rPr lang="en-US" sz="1067" dirty="0">
                <a:solidFill>
                  <a:srgbClr val="313131"/>
                </a:solidFill>
                <a:latin typeface="Consolas"/>
              </a:rPr>
              <a:t>git clone https://github.com/spack/spack</a:t>
            </a:r>
          </a:p>
          <a:p>
            <a:r>
              <a:rPr lang="en-US" sz="1067" dirty="0">
                <a:solidFill>
                  <a:srgbClr val="0E6E6D"/>
                </a:solidFill>
                <a:latin typeface="Consolas"/>
              </a:rPr>
              <a:t>$</a:t>
            </a:r>
            <a:r>
              <a:rPr lang="en-US" sz="1067" dirty="0">
                <a:solidFill>
                  <a:srgbClr val="313131"/>
                </a:solidFill>
                <a:latin typeface="Consolas"/>
              </a:rPr>
              <a:t> </a:t>
            </a:r>
            <a:r>
              <a:rPr lang="en-US" sz="1067" dirty="0" err="1">
                <a:solidFill>
                  <a:srgbClr val="313131"/>
                </a:solidFill>
                <a:latin typeface="Consolas"/>
              </a:rPr>
              <a:t>spack</a:t>
            </a:r>
            <a:r>
              <a:rPr lang="en-US" sz="1067" dirty="0">
                <a:solidFill>
                  <a:srgbClr val="313131"/>
                </a:solidFill>
                <a:latin typeface="Consolas"/>
              </a:rPr>
              <a:t> install hdf5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AD4728-ACB9-E745-8A9B-8BE19B1E9FE6}"/>
              </a:ext>
            </a:extLst>
          </p:cNvPr>
          <p:cNvSpPr txBox="1"/>
          <p:nvPr/>
        </p:nvSpPr>
        <p:spPr>
          <a:xfrm>
            <a:off x="444074" y="2140484"/>
            <a:ext cx="432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No installation required: clone and go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5DFDC9-BD5C-754A-A961-69F2DCAB6FA6}"/>
              </a:ext>
            </a:extLst>
          </p:cNvPr>
          <p:cNvSpPr txBox="1"/>
          <p:nvPr/>
        </p:nvSpPr>
        <p:spPr>
          <a:xfrm>
            <a:off x="444334" y="3133467"/>
            <a:ext cx="5221515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Simple syntax enables complex installs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8D7F8F7-9FCC-1D44-A01B-1DD0DD04AA24}"/>
              </a:ext>
            </a:extLst>
          </p:cNvPr>
          <p:cNvGrpSpPr/>
          <p:nvPr/>
        </p:nvGrpSpPr>
        <p:grpSpPr>
          <a:xfrm>
            <a:off x="8832984" y="4034563"/>
            <a:ext cx="3460010" cy="482474"/>
            <a:chOff x="5735848" y="3427965"/>
            <a:chExt cx="3341278" cy="482600"/>
          </a:xfrm>
        </p:grpSpPr>
        <p:pic>
          <p:nvPicPr>
            <p:cNvPr id="33" name="Picture 32" descr="gh-logo.pdf">
              <a:extLst>
                <a:ext uri="{FF2B5EF4-FFF2-40B4-BE49-F238E27FC236}">
                  <a16:creationId xmlns:a16="http://schemas.microsoft.com/office/drawing/2014/main" id="{AAD30563-9D3F-F942-B67E-CF3329DE6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35848" y="3427965"/>
              <a:ext cx="469900" cy="4826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2D0D43-F4E9-7548-9965-1F50713A14D4}"/>
                </a:ext>
              </a:extLst>
            </p:cNvPr>
            <p:cNvSpPr txBox="1"/>
            <p:nvPr/>
          </p:nvSpPr>
          <p:spPr>
            <a:xfrm>
              <a:off x="6205748" y="3479678"/>
              <a:ext cx="28713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99" b="1" dirty="0" err="1">
                  <a:latin typeface="Calibri"/>
                  <a:cs typeface="Calibri"/>
                </a:rPr>
                <a:t>github.com</a:t>
              </a:r>
              <a:r>
                <a:rPr lang="en-US" sz="1999" b="1" dirty="0">
                  <a:latin typeface="Calibri"/>
                  <a:cs typeface="Calibri"/>
                </a:rPr>
                <a:t>/</a:t>
              </a:r>
              <a:r>
                <a:rPr lang="en-US" sz="1999" b="1" dirty="0" err="1">
                  <a:latin typeface="Calibri"/>
                  <a:cs typeface="Calibri"/>
                </a:rPr>
                <a:t>spack</a:t>
              </a:r>
              <a:r>
                <a:rPr lang="en-US" sz="1999" b="1" dirty="0">
                  <a:latin typeface="Calibri"/>
                  <a:cs typeface="Calibri"/>
                </a:rPr>
                <a:t>/</a:t>
              </a:r>
              <a:r>
                <a:rPr lang="en-US" sz="1999" b="1" dirty="0" err="1">
                  <a:latin typeface="Calibri"/>
                  <a:cs typeface="Calibri"/>
                </a:rPr>
                <a:t>spack</a:t>
              </a:r>
              <a:endParaRPr lang="en-US" sz="1999" b="1" dirty="0">
                <a:latin typeface="Calibri"/>
                <a:cs typeface="Calibri"/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F18D1328-30B3-6F4D-939C-B3D94EBD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50" y="230851"/>
            <a:ext cx="11655564" cy="907984"/>
          </a:xfrm>
        </p:spPr>
        <p:txBody>
          <a:bodyPr/>
          <a:lstStyle/>
          <a:p>
            <a:r>
              <a:rPr lang="en-US" dirty="0" err="1"/>
              <a:t>Spack</a:t>
            </a:r>
            <a:r>
              <a:rPr lang="en-US" dirty="0"/>
              <a:t> enables Software distribution for HPC</a:t>
            </a:r>
          </a:p>
        </p:txBody>
      </p:sp>
    </p:spTree>
    <p:extLst>
      <p:ext uri="{BB962C8B-B14F-4D97-AF65-F5344CB8AC3E}">
        <p14:creationId xmlns:p14="http://schemas.microsoft.com/office/powerpoint/2010/main" val="315793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34981352-25EB-8549-BA74-6E10CB9FC7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733924"/>
            <a:ext cx="7195085" cy="419241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3076" y="264406"/>
            <a:ext cx="10969943" cy="1008508"/>
          </a:xfrm>
        </p:spPr>
        <p:txBody>
          <a:bodyPr/>
          <a:lstStyle/>
          <a:p>
            <a:r>
              <a:rPr lang="en-US" dirty="0" err="1">
                <a:solidFill>
                  <a:schemeClr val="accent1"/>
                </a:solidFill>
              </a:rPr>
              <a:t>Spack</a:t>
            </a:r>
            <a:r>
              <a:rPr lang="en-US" dirty="0">
                <a:solidFill>
                  <a:schemeClr val="accent1"/>
                </a:solidFill>
              </a:rPr>
              <a:t> sustains the HPC software ecosystem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with the help of its many contributors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4D7DAD-4419-AF46-B1C7-3021E075940F}"/>
              </a:ext>
            </a:extLst>
          </p:cNvPr>
          <p:cNvSpPr/>
          <p:nvPr/>
        </p:nvSpPr>
        <p:spPr>
          <a:xfrm>
            <a:off x="5542791" y="1272669"/>
            <a:ext cx="6577266" cy="830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8774"/>
            <a:r>
              <a:rPr lang="en-US" sz="2399" b="1" dirty="0">
                <a:solidFill>
                  <a:prstClr val="black"/>
                </a:solidFill>
              </a:rPr>
              <a:t>6,400+</a:t>
            </a:r>
            <a:r>
              <a:rPr lang="en-US" sz="2399" dirty="0">
                <a:solidFill>
                  <a:prstClr val="black"/>
                </a:solidFill>
              </a:rPr>
              <a:t> software packages</a:t>
            </a:r>
          </a:p>
          <a:p>
            <a:pPr algn="r" defTabSz="1218774"/>
            <a:r>
              <a:rPr lang="en-US" sz="2399" b="1" dirty="0">
                <a:solidFill>
                  <a:prstClr val="black"/>
                </a:solidFill>
              </a:rPr>
              <a:t>Over 1,000</a:t>
            </a:r>
            <a:r>
              <a:rPr lang="en-US" sz="2399" dirty="0">
                <a:solidFill>
                  <a:prstClr val="black"/>
                </a:solidFill>
              </a:rPr>
              <a:t> contributors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5A3068-948E-9445-BD3D-C564B2C1CC8E}"/>
              </a:ext>
            </a:extLst>
          </p:cNvPr>
          <p:cNvGrpSpPr/>
          <p:nvPr/>
        </p:nvGrpSpPr>
        <p:grpSpPr>
          <a:xfrm>
            <a:off x="167416" y="4671693"/>
            <a:ext cx="10534229" cy="1916750"/>
            <a:chOff x="277187" y="4679330"/>
            <a:chExt cx="10536970" cy="191724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4ABE0F1-A78A-4346-BE70-C2EA91E19D4D}"/>
                </a:ext>
              </a:extLst>
            </p:cNvPr>
            <p:cNvSpPr txBox="1"/>
            <p:nvPr/>
          </p:nvSpPr>
          <p:spPr>
            <a:xfrm>
              <a:off x="5919286" y="5418749"/>
              <a:ext cx="48948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774">
                <a:lnSpc>
                  <a:spcPct val="90000"/>
                </a:lnSpc>
              </a:pPr>
              <a:r>
                <a:rPr lang="en-US" sz="1999" dirty="0">
                  <a:solidFill>
                    <a:srgbClr val="C00000"/>
                  </a:solidFill>
                </a:rPr>
                <a:t>Nearly 6,000 monthly active users</a:t>
              </a:r>
              <a:br>
                <a:rPr lang="en-US" sz="1999" dirty="0">
                  <a:solidFill>
                    <a:srgbClr val="C00000"/>
                  </a:solidFill>
                </a:rPr>
              </a:br>
              <a:r>
                <a:rPr lang="en-US" sz="1999" dirty="0">
                  <a:solidFill>
                    <a:srgbClr val="C00000"/>
                  </a:solidFill>
                </a:rPr>
                <a:t>(per documentation site)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0F2866B-322A-1F48-AFFD-2C2D46FAA9DA}"/>
                </a:ext>
              </a:extLst>
            </p:cNvPr>
            <p:cNvGrpSpPr/>
            <p:nvPr/>
          </p:nvGrpSpPr>
          <p:grpSpPr>
            <a:xfrm>
              <a:off x="277187" y="4679330"/>
              <a:ext cx="5336975" cy="1917248"/>
              <a:chOff x="241592" y="5282957"/>
              <a:chExt cx="4324772" cy="1553626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797C9E3-14D7-1048-80A5-3AAE86619F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hotocopy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241592" y="5282957"/>
                <a:ext cx="4324772" cy="155362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27BA30E-15CC-A54B-AAD6-2AE9F9495106}"/>
                  </a:ext>
                </a:extLst>
              </p:cNvPr>
              <p:cNvSpPr txBox="1"/>
              <p:nvPr/>
            </p:nvSpPr>
            <p:spPr>
              <a:xfrm>
                <a:off x="506633" y="5716995"/>
                <a:ext cx="1472003" cy="2319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218774">
                  <a:lnSpc>
                    <a:spcPct val="90000"/>
                  </a:lnSpc>
                </a:pPr>
                <a:r>
                  <a:rPr lang="en-US" sz="1400" dirty="0">
                    <a:solidFill>
                      <a:schemeClr val="bg1"/>
                    </a:solidFill>
                  </a:rPr>
                  <a:t>Monthly active users</a:t>
                </a:r>
              </a:p>
            </p:txBody>
          </p:sp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C652852-6F6F-824B-85BF-6518C9DE778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54246" y="5005105"/>
              <a:ext cx="947654" cy="413644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369504D-7B35-3F44-B781-766A74D793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5241" y="2092368"/>
            <a:ext cx="5573953" cy="27869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FDFC345-E130-0146-977A-70B3D4C8DEF2}"/>
              </a:ext>
            </a:extLst>
          </p:cNvPr>
          <p:cNvSpPr txBox="1"/>
          <p:nvPr/>
        </p:nvSpPr>
        <p:spPr>
          <a:xfrm>
            <a:off x="6390509" y="4817981"/>
            <a:ext cx="5619783" cy="341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218774">
              <a:lnSpc>
                <a:spcPct val="90000"/>
              </a:lnSpc>
            </a:pPr>
            <a:r>
              <a:rPr lang="en-US" dirty="0">
                <a:solidFill>
                  <a:srgbClr val="C00000"/>
                </a:solidFill>
              </a:rPr>
              <a:t>Most package contributions are </a:t>
            </a:r>
            <a:r>
              <a:rPr lang="en-US" sz="1400" b="1" i="1" dirty="0">
                <a:solidFill>
                  <a:srgbClr val="C00000"/>
                </a:solidFill>
              </a:rPr>
              <a:t>not</a:t>
            </a:r>
            <a:r>
              <a:rPr lang="en-US" sz="1400" dirty="0">
                <a:solidFill>
                  <a:srgbClr val="C00000"/>
                </a:solidFill>
              </a:rPr>
              <a:t> from DOE!</a:t>
            </a:r>
          </a:p>
        </p:txBody>
      </p:sp>
    </p:spTree>
    <p:extLst>
      <p:ext uri="{BB962C8B-B14F-4D97-AF65-F5344CB8AC3E}">
        <p14:creationId xmlns:p14="http://schemas.microsoft.com/office/powerpoint/2010/main" val="412048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441" y="4116740"/>
            <a:ext cx="10969943" cy="207279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Each expression is a </a:t>
            </a:r>
            <a:r>
              <a:rPr lang="en-US" b="1" i="1" dirty="0"/>
              <a:t>spec </a:t>
            </a:r>
            <a:r>
              <a:rPr lang="en-US" dirty="0"/>
              <a:t>for a particular configuration</a:t>
            </a:r>
          </a:p>
          <a:p>
            <a:pPr lvl="1"/>
            <a:r>
              <a:rPr lang="en-US" dirty="0"/>
              <a:t>Each clause adds a constraint to the spec</a:t>
            </a:r>
          </a:p>
          <a:p>
            <a:pPr lvl="1"/>
            <a:r>
              <a:rPr lang="en-US" dirty="0"/>
              <a:t>Constraints are optional – specify only what you need.</a:t>
            </a:r>
          </a:p>
          <a:p>
            <a:pPr lvl="1"/>
            <a:r>
              <a:rPr lang="en-US" dirty="0"/>
              <a:t>Customize install on the command line!</a:t>
            </a:r>
          </a:p>
          <a:p>
            <a:r>
              <a:rPr lang="en-US" dirty="0"/>
              <a:t>Spec syntax is recursive</a:t>
            </a:r>
          </a:p>
          <a:p>
            <a:pPr lvl="1"/>
            <a:r>
              <a:rPr lang="en-US" dirty="0"/>
              <a:t>Full control over the combinatorial build space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440" y="220350"/>
            <a:ext cx="11243674" cy="1008508"/>
          </a:xfrm>
        </p:spPr>
        <p:txBody>
          <a:bodyPr/>
          <a:lstStyle/>
          <a:p>
            <a:r>
              <a:rPr lang="en-US" dirty="0" err="1"/>
              <a:t>Spack</a:t>
            </a:r>
            <a:r>
              <a:rPr lang="en-US" dirty="0"/>
              <a:t> provides a </a:t>
            </a:r>
            <a:r>
              <a:rPr lang="en-US" i="1" dirty="0"/>
              <a:t>spec </a:t>
            </a:r>
            <a:r>
              <a:rPr lang="en-US" dirty="0"/>
              <a:t>syntax to describe customized installations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2740" y="1447219"/>
            <a:ext cx="10775357" cy="245541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lIns="365665" tIns="121888" rIns="365665" bIns="121888" rtlCol="0">
            <a:spAutoFit/>
          </a:bodyPr>
          <a:lstStyle/>
          <a:p>
            <a:pPr defTabSz="609402">
              <a:lnSpc>
                <a:spcPct val="130000"/>
              </a:lnSpc>
              <a:defRPr/>
            </a:pPr>
            <a:r>
              <a:rPr lang="en-US" sz="1600" b="1" dirty="0">
                <a:solidFill>
                  <a:srgbClr val="000000"/>
                </a:solidFill>
                <a:latin typeface="Monaco" pitchFamily="2" charset="77"/>
                <a:cs typeface="Menlo Regular"/>
              </a:rPr>
              <a:t>$ </a:t>
            </a:r>
            <a:r>
              <a:rPr lang="en-US" sz="1600" b="1" dirty="0" err="1">
                <a:solidFill>
                  <a:srgbClr val="000000"/>
                </a:solidFill>
                <a:latin typeface="Monaco" pitchFamily="2" charset="77"/>
                <a:cs typeface="Menlo Regular"/>
              </a:rPr>
              <a:t>spack</a:t>
            </a:r>
            <a:r>
              <a:rPr lang="en-US" sz="1600" b="1" dirty="0">
                <a:solidFill>
                  <a:srgbClr val="000000"/>
                </a:solidFill>
                <a:latin typeface="Monaco" pitchFamily="2" charset="77"/>
                <a:cs typeface="Menlo Regular"/>
              </a:rPr>
              <a:t> install </a:t>
            </a:r>
            <a:r>
              <a:rPr lang="en-US" sz="1600" b="1" dirty="0" err="1">
                <a:solidFill>
                  <a:srgbClr val="000000"/>
                </a:solidFill>
                <a:latin typeface="Monaco" pitchFamily="2" charset="77"/>
                <a:cs typeface="Menlo Regular"/>
              </a:rPr>
              <a:t>mpileaks</a:t>
            </a:r>
            <a:r>
              <a:rPr lang="en-US" sz="1600" b="1" dirty="0">
                <a:solidFill>
                  <a:srgbClr val="000000"/>
                </a:solidFill>
                <a:latin typeface="Monaco" pitchFamily="2" charset="77"/>
                <a:cs typeface="Menlo Regular"/>
              </a:rPr>
              <a:t>                             </a:t>
            </a:r>
            <a:r>
              <a:rPr lang="en-US" sz="1600" b="1" dirty="0">
                <a:solidFill>
                  <a:srgbClr val="C0504D"/>
                </a:solidFill>
                <a:latin typeface="Monaco" pitchFamily="2" charset="77"/>
                <a:cs typeface="Menlo Regular"/>
              </a:rPr>
              <a:t>unconstrained</a:t>
            </a:r>
            <a:endParaRPr lang="en-US" sz="1600" b="1" dirty="0">
              <a:solidFill>
                <a:srgbClr val="000000"/>
              </a:solidFill>
              <a:latin typeface="Monaco" pitchFamily="2" charset="77"/>
              <a:cs typeface="Menlo Regular"/>
            </a:endParaRPr>
          </a:p>
          <a:p>
            <a:pPr defTabSz="609402">
              <a:lnSpc>
                <a:spcPct val="130000"/>
              </a:lnSpc>
              <a:defRPr/>
            </a:pPr>
            <a:r>
              <a:rPr lang="en-US" sz="1600" b="1" dirty="0">
                <a:solidFill>
                  <a:srgbClr val="1F497D">
                    <a:lumMod val="75000"/>
                  </a:srgbClr>
                </a:solidFill>
                <a:latin typeface="Monaco" pitchFamily="2" charset="77"/>
                <a:cs typeface="Menlo Regular"/>
              </a:rPr>
              <a:t>$</a:t>
            </a:r>
            <a:r>
              <a:rPr lang="en-US" sz="1600" b="1" dirty="0">
                <a:solidFill>
                  <a:prstClr val="black"/>
                </a:solidFill>
                <a:latin typeface="Monaco" pitchFamily="2" charset="77"/>
                <a:cs typeface="Menlo Regular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Monaco" pitchFamily="2" charset="77"/>
                <a:cs typeface="Menlo Regular"/>
              </a:rPr>
              <a:t>spack</a:t>
            </a:r>
            <a:r>
              <a:rPr lang="en-US" sz="1600" b="1" dirty="0">
                <a:solidFill>
                  <a:prstClr val="black"/>
                </a:solidFill>
                <a:latin typeface="Monaco" pitchFamily="2" charset="77"/>
                <a:cs typeface="Menlo Regular"/>
              </a:rPr>
              <a:t> install </a:t>
            </a:r>
            <a:r>
              <a:rPr lang="en-US" sz="1600" b="1" dirty="0">
                <a:solidFill>
                  <a:srgbClr val="000000"/>
                </a:solidFill>
                <a:latin typeface="Monaco" pitchFamily="2" charset="77"/>
                <a:cs typeface="Menlo Regular"/>
              </a:rPr>
              <a:t>mpileaks</a:t>
            </a:r>
            <a:r>
              <a:rPr lang="en-US" sz="1600" b="1" dirty="0">
                <a:solidFill>
                  <a:srgbClr val="009DD9"/>
                </a:solidFill>
                <a:latin typeface="Monaco" pitchFamily="2" charset="77"/>
                <a:cs typeface="Menlo Regular"/>
              </a:rPr>
              <a:t>@3.3</a:t>
            </a:r>
            <a:r>
              <a:rPr lang="en-US" sz="1600" b="1" dirty="0">
                <a:solidFill>
                  <a:prstClr val="black"/>
                </a:solidFill>
                <a:latin typeface="Monaco" pitchFamily="2" charset="77"/>
                <a:cs typeface="Menlo Regular"/>
              </a:rPr>
              <a:t>                         </a:t>
            </a:r>
            <a:r>
              <a:rPr lang="en-US" sz="1600" b="1" dirty="0">
                <a:solidFill>
                  <a:srgbClr val="C0504D"/>
                </a:solidFill>
                <a:latin typeface="Monaco" pitchFamily="2" charset="77"/>
                <a:cs typeface="Menlo Regular"/>
              </a:rPr>
              <a:t>@ custom version</a:t>
            </a:r>
            <a:endParaRPr lang="en-US" sz="1600" dirty="0">
              <a:solidFill>
                <a:prstClr val="black"/>
              </a:solidFill>
              <a:latin typeface="Monaco" pitchFamily="2" charset="77"/>
              <a:cs typeface="Menlo Regular"/>
            </a:endParaRPr>
          </a:p>
          <a:p>
            <a:pPr defTabSz="609402">
              <a:lnSpc>
                <a:spcPct val="130000"/>
              </a:lnSpc>
              <a:defRPr/>
            </a:pPr>
            <a:r>
              <a:rPr lang="en-US" sz="1600" b="1" dirty="0">
                <a:solidFill>
                  <a:srgbClr val="03495C"/>
                </a:solidFill>
                <a:latin typeface="Monaco" pitchFamily="2" charset="77"/>
                <a:cs typeface="Menlo Regular"/>
              </a:rPr>
              <a:t>$</a:t>
            </a:r>
            <a:r>
              <a:rPr lang="en-US" sz="1600" b="1" dirty="0">
                <a:solidFill>
                  <a:prstClr val="black"/>
                </a:solidFill>
                <a:latin typeface="Monaco" pitchFamily="2" charset="77"/>
                <a:cs typeface="Menlo Regular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Monaco" pitchFamily="2" charset="77"/>
                <a:cs typeface="Menlo Regular"/>
              </a:rPr>
              <a:t>spack</a:t>
            </a:r>
            <a:r>
              <a:rPr lang="en-US" sz="1600" b="1" dirty="0">
                <a:solidFill>
                  <a:prstClr val="black"/>
                </a:solidFill>
                <a:latin typeface="Monaco" pitchFamily="2" charset="77"/>
                <a:cs typeface="Menlo Regular"/>
              </a:rPr>
              <a:t> install </a:t>
            </a:r>
            <a:r>
              <a:rPr lang="en-US" sz="1600" b="1" dirty="0">
                <a:solidFill>
                  <a:srgbClr val="000000"/>
                </a:solidFill>
                <a:latin typeface="Monaco" pitchFamily="2" charset="77"/>
                <a:cs typeface="Menlo Regular"/>
              </a:rPr>
              <a:t>mpileaks</a:t>
            </a:r>
            <a:r>
              <a:rPr lang="en-US" sz="1600" b="1" dirty="0">
                <a:solidFill>
                  <a:srgbClr val="009DD9"/>
                </a:solidFill>
                <a:latin typeface="Monaco" pitchFamily="2" charset="77"/>
                <a:cs typeface="Menlo Regular"/>
              </a:rPr>
              <a:t>@3.3</a:t>
            </a:r>
            <a:r>
              <a:rPr lang="en-US" sz="1600" b="1" dirty="0">
                <a:solidFill>
                  <a:prstClr val="black"/>
                </a:solidFill>
                <a:latin typeface="Monaco" pitchFamily="2" charset="77"/>
                <a:cs typeface="Menlo Regular"/>
              </a:rPr>
              <a:t> </a:t>
            </a:r>
            <a:r>
              <a:rPr lang="en-US" sz="1600" b="1" dirty="0">
                <a:solidFill>
                  <a:srgbClr val="D31A17"/>
                </a:solidFill>
                <a:latin typeface="Monaco" pitchFamily="2" charset="77"/>
                <a:cs typeface="Menlo Regular"/>
              </a:rPr>
              <a:t>%gcc@4.7.3</a:t>
            </a:r>
            <a:r>
              <a:rPr lang="en-US" sz="1600" b="1" dirty="0">
                <a:solidFill>
                  <a:prstClr val="black"/>
                </a:solidFill>
                <a:latin typeface="Monaco" pitchFamily="2" charset="77"/>
                <a:cs typeface="Menlo Regular"/>
              </a:rPr>
              <a:t>        </a:t>
            </a:r>
            <a:r>
              <a:rPr lang="en-US" sz="1600" b="1" dirty="0">
                <a:solidFill>
                  <a:srgbClr val="C0504D"/>
                </a:solidFill>
                <a:latin typeface="Monaco" pitchFamily="2" charset="77"/>
                <a:cs typeface="Menlo Regular"/>
              </a:rPr>
              <a:t>      % custom compiler</a:t>
            </a:r>
            <a:endParaRPr lang="en-US" sz="1600" dirty="0">
              <a:solidFill>
                <a:prstClr val="black"/>
              </a:solidFill>
              <a:latin typeface="Monaco" pitchFamily="2" charset="77"/>
              <a:cs typeface="Menlo Regular"/>
            </a:endParaRPr>
          </a:p>
          <a:p>
            <a:pPr defTabSz="609402">
              <a:lnSpc>
                <a:spcPct val="130000"/>
              </a:lnSpc>
              <a:defRPr/>
            </a:pPr>
            <a:r>
              <a:rPr lang="en-US" sz="1600" b="1" dirty="0">
                <a:solidFill>
                  <a:srgbClr val="03495C"/>
                </a:solidFill>
                <a:latin typeface="Monaco" pitchFamily="2" charset="77"/>
                <a:cs typeface="Menlo Regular"/>
              </a:rPr>
              <a:t>$</a:t>
            </a:r>
            <a:r>
              <a:rPr lang="en-US" sz="1600" b="1" dirty="0">
                <a:solidFill>
                  <a:prstClr val="black"/>
                </a:solidFill>
                <a:latin typeface="Monaco" pitchFamily="2" charset="77"/>
                <a:cs typeface="Menlo Regular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Monaco" pitchFamily="2" charset="77"/>
                <a:cs typeface="Menlo Regular"/>
              </a:rPr>
              <a:t>spack</a:t>
            </a:r>
            <a:r>
              <a:rPr lang="en-US" sz="1600" b="1" dirty="0">
                <a:solidFill>
                  <a:prstClr val="black"/>
                </a:solidFill>
                <a:latin typeface="Monaco" pitchFamily="2" charset="77"/>
                <a:cs typeface="Menlo Regular"/>
              </a:rPr>
              <a:t> install </a:t>
            </a:r>
            <a:r>
              <a:rPr lang="en-US" sz="1600" b="1" dirty="0">
                <a:solidFill>
                  <a:srgbClr val="000000"/>
                </a:solidFill>
                <a:latin typeface="Monaco" pitchFamily="2" charset="77"/>
                <a:cs typeface="Menlo Regular"/>
              </a:rPr>
              <a:t>mpileaks</a:t>
            </a:r>
            <a:r>
              <a:rPr lang="en-US" sz="1600" b="1" dirty="0">
                <a:solidFill>
                  <a:srgbClr val="009DD9"/>
                </a:solidFill>
                <a:latin typeface="Monaco" pitchFamily="2" charset="77"/>
                <a:cs typeface="Menlo Regular"/>
              </a:rPr>
              <a:t>@3.3</a:t>
            </a:r>
            <a:r>
              <a:rPr lang="en-US" sz="1600" b="1" dirty="0">
                <a:solidFill>
                  <a:prstClr val="black"/>
                </a:solidFill>
                <a:latin typeface="Monaco" pitchFamily="2" charset="77"/>
                <a:cs typeface="Menlo Regular"/>
              </a:rPr>
              <a:t> </a:t>
            </a:r>
            <a:r>
              <a:rPr lang="en-US" sz="1600" b="1" dirty="0">
                <a:solidFill>
                  <a:srgbClr val="D31A17"/>
                </a:solidFill>
                <a:latin typeface="Monaco" pitchFamily="2" charset="77"/>
                <a:cs typeface="Menlo Regular"/>
              </a:rPr>
              <a:t>%gcc@4.7.3</a:t>
            </a:r>
            <a:r>
              <a:rPr lang="en-US" sz="1600" b="1" dirty="0">
                <a:solidFill>
                  <a:prstClr val="black"/>
                </a:solidFill>
                <a:latin typeface="Monaco" pitchFamily="2" charset="77"/>
                <a:cs typeface="Menlo Regular"/>
              </a:rPr>
              <a:t> </a:t>
            </a:r>
            <a:r>
              <a:rPr lang="en-US" sz="1600" b="1" dirty="0">
                <a:solidFill>
                  <a:srgbClr val="008000"/>
                </a:solidFill>
                <a:latin typeface="Monaco" pitchFamily="2" charset="77"/>
                <a:cs typeface="Menlo Regular"/>
              </a:rPr>
              <a:t>+threads     </a:t>
            </a:r>
            <a:r>
              <a:rPr lang="en-US" sz="1600" b="1" dirty="0">
                <a:solidFill>
                  <a:srgbClr val="C0504D"/>
                </a:solidFill>
                <a:latin typeface="Monaco" pitchFamily="2" charset="77"/>
                <a:cs typeface="Menlo Regular"/>
              </a:rPr>
              <a:t>+/- build option</a:t>
            </a:r>
            <a:endParaRPr lang="en-US" sz="1600" dirty="0">
              <a:solidFill>
                <a:prstClr val="black"/>
              </a:solidFill>
              <a:latin typeface="Monaco" pitchFamily="2" charset="77"/>
              <a:cs typeface="Menlo Regular"/>
            </a:endParaRPr>
          </a:p>
          <a:p>
            <a:pPr defTabSz="609402">
              <a:lnSpc>
                <a:spcPct val="130000"/>
              </a:lnSpc>
              <a:defRPr/>
            </a:pPr>
            <a:r>
              <a:rPr lang="en-US" sz="1600" b="1" dirty="0">
                <a:solidFill>
                  <a:srgbClr val="03495C"/>
                </a:solidFill>
                <a:latin typeface="Monaco" pitchFamily="2" charset="77"/>
                <a:cs typeface="Menlo Regular"/>
              </a:rPr>
              <a:t>$</a:t>
            </a:r>
            <a:r>
              <a:rPr lang="en-US" sz="1600" b="1" dirty="0">
                <a:solidFill>
                  <a:prstClr val="black"/>
                </a:solidFill>
                <a:latin typeface="Monaco" pitchFamily="2" charset="77"/>
                <a:cs typeface="Menlo Regular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Monaco" pitchFamily="2" charset="77"/>
                <a:cs typeface="Menlo Regular"/>
              </a:rPr>
              <a:t>spack</a:t>
            </a:r>
            <a:r>
              <a:rPr lang="en-US" sz="1600" b="1" dirty="0">
                <a:solidFill>
                  <a:prstClr val="black"/>
                </a:solidFill>
                <a:latin typeface="Monaco" pitchFamily="2" charset="77"/>
                <a:cs typeface="Menlo Regular"/>
              </a:rPr>
              <a:t> install </a:t>
            </a:r>
            <a:r>
              <a:rPr lang="en-US" sz="1600" b="1" dirty="0">
                <a:solidFill>
                  <a:srgbClr val="000000"/>
                </a:solidFill>
                <a:latin typeface="Monaco" pitchFamily="2" charset="77"/>
                <a:cs typeface="Menlo Regular"/>
              </a:rPr>
              <a:t>mpileaks</a:t>
            </a:r>
            <a:r>
              <a:rPr lang="en-US" sz="1600" b="1" dirty="0">
                <a:solidFill>
                  <a:srgbClr val="009DD9"/>
                </a:solidFill>
                <a:latin typeface="Monaco" pitchFamily="2" charset="77"/>
                <a:cs typeface="Menlo Regular"/>
              </a:rPr>
              <a:t>@3.3</a:t>
            </a:r>
            <a:r>
              <a:rPr lang="en-US" sz="1600" b="1" dirty="0">
                <a:solidFill>
                  <a:prstClr val="black"/>
                </a:solidFill>
                <a:latin typeface="Monaco" pitchFamily="2" charset="77"/>
                <a:cs typeface="Menlo Regular"/>
              </a:rPr>
              <a:t> </a:t>
            </a:r>
            <a:r>
              <a:rPr lang="en-US" sz="1600" b="1" dirty="0" err="1">
                <a:solidFill>
                  <a:srgbClr val="660066"/>
                </a:solidFill>
                <a:latin typeface="Monaco" pitchFamily="2" charset="77"/>
                <a:cs typeface="Menlo Regular"/>
              </a:rPr>
              <a:t>cppflags</a:t>
            </a:r>
            <a:r>
              <a:rPr lang="en-US" sz="1600" b="1" dirty="0">
                <a:solidFill>
                  <a:srgbClr val="660066"/>
                </a:solidFill>
                <a:latin typeface="Monaco" pitchFamily="2" charset="77"/>
                <a:cs typeface="Menlo Regular"/>
              </a:rPr>
              <a:t>="-O3 –g3" </a:t>
            </a:r>
            <a:r>
              <a:rPr lang="en-US" sz="1600" b="1" dirty="0">
                <a:solidFill>
                  <a:prstClr val="black"/>
                </a:solidFill>
                <a:latin typeface="Monaco" pitchFamily="2" charset="77"/>
                <a:cs typeface="Menlo Regular"/>
              </a:rPr>
              <a:t>     </a:t>
            </a:r>
            <a:r>
              <a:rPr lang="en-US" sz="1600" b="1" dirty="0">
                <a:solidFill>
                  <a:srgbClr val="C0504D"/>
                </a:solidFill>
                <a:latin typeface="Monaco" pitchFamily="2" charset="77"/>
                <a:cs typeface="Menlo Regular"/>
              </a:rPr>
              <a:t>set compiler flags</a:t>
            </a:r>
            <a:endParaRPr lang="en-US" sz="1600" dirty="0">
              <a:solidFill>
                <a:prstClr val="black"/>
              </a:solidFill>
              <a:latin typeface="Monaco" pitchFamily="2" charset="77"/>
              <a:cs typeface="Menlo Regular"/>
            </a:endParaRPr>
          </a:p>
          <a:p>
            <a:pPr defTabSz="609402">
              <a:lnSpc>
                <a:spcPct val="130000"/>
              </a:lnSpc>
              <a:defRPr/>
            </a:pPr>
            <a:r>
              <a:rPr lang="en-US" sz="1600" b="1" dirty="0">
                <a:solidFill>
                  <a:srgbClr val="03495C"/>
                </a:solidFill>
                <a:latin typeface="Monaco" pitchFamily="2" charset="77"/>
                <a:cs typeface="Menlo Regular"/>
              </a:rPr>
              <a:t>$</a:t>
            </a:r>
            <a:r>
              <a:rPr lang="en-US" sz="1600" b="1" dirty="0">
                <a:solidFill>
                  <a:prstClr val="black"/>
                </a:solidFill>
                <a:latin typeface="Monaco" pitchFamily="2" charset="77"/>
                <a:cs typeface="Menlo Regular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Monaco" pitchFamily="2" charset="77"/>
                <a:cs typeface="Menlo Regular"/>
              </a:rPr>
              <a:t>spack</a:t>
            </a:r>
            <a:r>
              <a:rPr lang="en-US" sz="1600" b="1" dirty="0">
                <a:solidFill>
                  <a:prstClr val="black"/>
                </a:solidFill>
                <a:latin typeface="Monaco" pitchFamily="2" charset="77"/>
                <a:cs typeface="Menlo Regular"/>
              </a:rPr>
              <a:t> install </a:t>
            </a:r>
            <a:r>
              <a:rPr lang="en-US" sz="1600" b="1" dirty="0">
                <a:solidFill>
                  <a:srgbClr val="000000"/>
                </a:solidFill>
                <a:latin typeface="Monaco" pitchFamily="2" charset="77"/>
                <a:cs typeface="Menlo Regular"/>
              </a:rPr>
              <a:t>mpileaks</a:t>
            </a:r>
            <a:r>
              <a:rPr lang="en-US" sz="1600" b="1" dirty="0">
                <a:solidFill>
                  <a:srgbClr val="009DD9"/>
                </a:solidFill>
                <a:latin typeface="Monaco" pitchFamily="2" charset="77"/>
                <a:cs typeface="Menlo Regular"/>
              </a:rPr>
              <a:t>@3.3</a:t>
            </a:r>
            <a:r>
              <a:rPr lang="en-US" sz="1600" b="1" dirty="0">
                <a:solidFill>
                  <a:prstClr val="black"/>
                </a:solidFill>
                <a:latin typeface="Monaco" pitchFamily="2" charset="77"/>
                <a:cs typeface="Menlo Regular"/>
              </a:rPr>
              <a:t> </a:t>
            </a:r>
            <a:r>
              <a:rPr lang="en-US" sz="1600" b="1" dirty="0">
                <a:solidFill>
                  <a:srgbClr val="F79646">
                    <a:lumMod val="75000"/>
                  </a:srgbClr>
                </a:solidFill>
                <a:latin typeface="Monaco" pitchFamily="2" charset="77"/>
                <a:cs typeface="Menlo Regular"/>
              </a:rPr>
              <a:t>target=zen2</a:t>
            </a:r>
            <a:r>
              <a:rPr lang="en-US" sz="1600" b="1" dirty="0">
                <a:solidFill>
                  <a:prstClr val="black"/>
                </a:solidFill>
                <a:latin typeface="Monaco" pitchFamily="2" charset="77"/>
                <a:cs typeface="Menlo Regular"/>
              </a:rPr>
              <a:t>             </a:t>
            </a:r>
            <a:r>
              <a:rPr lang="en-US" sz="1600" b="1" dirty="0">
                <a:solidFill>
                  <a:srgbClr val="C0504D"/>
                </a:solidFill>
                <a:latin typeface="Monaco" pitchFamily="2" charset="77"/>
                <a:cs typeface="Menlo Regular"/>
              </a:rPr>
              <a:t>set target microarchitecture</a:t>
            </a:r>
            <a:endParaRPr lang="en-US" sz="1600" b="1" dirty="0">
              <a:solidFill>
                <a:prstClr val="black"/>
              </a:solidFill>
              <a:latin typeface="Monaco" pitchFamily="2" charset="77"/>
              <a:cs typeface="Menlo Regular"/>
            </a:endParaRPr>
          </a:p>
          <a:p>
            <a:pPr defTabSz="609402">
              <a:lnSpc>
                <a:spcPct val="130000"/>
              </a:lnSpc>
              <a:defRPr/>
            </a:pPr>
            <a:r>
              <a:rPr lang="en-US" sz="1600" b="1" dirty="0">
                <a:solidFill>
                  <a:srgbClr val="03495C"/>
                </a:solidFill>
                <a:latin typeface="Monaco" pitchFamily="2" charset="77"/>
                <a:cs typeface="Menlo Regular"/>
              </a:rPr>
              <a:t>$</a:t>
            </a:r>
            <a:r>
              <a:rPr lang="en-US" sz="1600" b="1" dirty="0">
                <a:solidFill>
                  <a:prstClr val="black"/>
                </a:solidFill>
                <a:latin typeface="Monaco" pitchFamily="2" charset="77"/>
                <a:cs typeface="Menlo Regular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Monaco" pitchFamily="2" charset="77"/>
                <a:cs typeface="Menlo Regular"/>
              </a:rPr>
              <a:t>spack</a:t>
            </a:r>
            <a:r>
              <a:rPr lang="en-US" sz="1600" b="1" dirty="0">
                <a:solidFill>
                  <a:prstClr val="black"/>
                </a:solidFill>
                <a:latin typeface="Monaco" pitchFamily="2" charset="77"/>
                <a:cs typeface="Menlo Regular"/>
              </a:rPr>
              <a:t> install </a:t>
            </a:r>
            <a:r>
              <a:rPr lang="en-US" sz="1600" b="1" dirty="0">
                <a:solidFill>
                  <a:srgbClr val="000000"/>
                </a:solidFill>
                <a:latin typeface="Monaco" pitchFamily="2" charset="77"/>
                <a:cs typeface="Menlo Regular"/>
              </a:rPr>
              <a:t>mpileaks</a:t>
            </a:r>
            <a:r>
              <a:rPr lang="en-US" sz="1600" b="1" dirty="0">
                <a:solidFill>
                  <a:srgbClr val="009DD9"/>
                </a:solidFill>
                <a:latin typeface="Monaco" pitchFamily="2" charset="77"/>
                <a:cs typeface="Menlo Regular"/>
              </a:rPr>
              <a:t>@3.3</a:t>
            </a:r>
            <a:r>
              <a:rPr lang="en-US" sz="1600" b="1" dirty="0">
                <a:solidFill>
                  <a:prstClr val="black"/>
                </a:solidFill>
                <a:latin typeface="Monaco" pitchFamily="2" charset="77"/>
                <a:cs typeface="Menlo Regular"/>
              </a:rPr>
              <a:t> ^mpich</a:t>
            </a:r>
            <a:r>
              <a:rPr lang="en-US" sz="1600" b="1" dirty="0">
                <a:solidFill>
                  <a:srgbClr val="009DD9"/>
                </a:solidFill>
                <a:latin typeface="Monaco" pitchFamily="2" charset="77"/>
                <a:cs typeface="Menlo Regular"/>
              </a:rPr>
              <a:t>@3.2</a:t>
            </a:r>
            <a:r>
              <a:rPr lang="en-US" sz="1600" b="1" dirty="0">
                <a:solidFill>
                  <a:srgbClr val="660066"/>
                </a:solidFill>
                <a:latin typeface="Monaco" pitchFamily="2" charset="77"/>
                <a:cs typeface="Menlo Regular"/>
              </a:rPr>
              <a:t> </a:t>
            </a:r>
            <a:r>
              <a:rPr lang="en-US" sz="1600" b="1" dirty="0">
                <a:solidFill>
                  <a:srgbClr val="D31A17"/>
                </a:solidFill>
                <a:latin typeface="Monaco" pitchFamily="2" charset="77"/>
                <a:cs typeface="Menlo Regular"/>
              </a:rPr>
              <a:t>%gcc@4.9.3</a:t>
            </a:r>
            <a:r>
              <a:rPr lang="en-US" sz="1600" b="1" dirty="0">
                <a:solidFill>
                  <a:srgbClr val="C0504D">
                    <a:lumMod val="75000"/>
                  </a:srgbClr>
                </a:solidFill>
                <a:latin typeface="Monaco" pitchFamily="2" charset="77"/>
                <a:cs typeface="Menlo Regular"/>
              </a:rPr>
              <a:t>   </a:t>
            </a:r>
            <a:r>
              <a:rPr lang="en-US" sz="1600" b="1" dirty="0">
                <a:solidFill>
                  <a:srgbClr val="C0504D"/>
                </a:solidFill>
                <a:latin typeface="Monaco" pitchFamily="2" charset="77"/>
                <a:cs typeface="Menlo Regular"/>
              </a:rPr>
              <a:t>^ dependency information</a:t>
            </a:r>
            <a:endParaRPr lang="en-US" sz="1600" b="1" dirty="0">
              <a:solidFill>
                <a:prstClr val="black"/>
              </a:solidFill>
              <a:latin typeface="Monaco" pitchFamily="2" charset="77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06272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esentations (Wide Screen)">
  <a:themeElements>
    <a:clrScheme name="ECP 171103 final">
      <a:dk1>
        <a:sysClr val="windowText" lastClr="000000"/>
      </a:dk1>
      <a:lt1>
        <a:sysClr val="window" lastClr="FFFFFF"/>
      </a:lt1>
      <a:dk2>
        <a:srgbClr val="266093"/>
      </a:dk2>
      <a:lt2>
        <a:srgbClr val="FFFFFF"/>
      </a:lt2>
      <a:accent1>
        <a:srgbClr val="2A75BB"/>
      </a:accent1>
      <a:accent2>
        <a:srgbClr val="84B641"/>
      </a:accent2>
      <a:accent3>
        <a:srgbClr val="43B1E5"/>
      </a:accent3>
      <a:accent4>
        <a:srgbClr val="D13940"/>
      </a:accent4>
      <a:accent5>
        <a:srgbClr val="C39C2F"/>
      </a:accent5>
      <a:accent6>
        <a:srgbClr val="7F7F7F"/>
      </a:accent6>
      <a:hlink>
        <a:srgbClr val="A0312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</a:spPr>
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2000" dirty="0">
            <a:solidFill>
              <a:schemeClr val="bg1"/>
            </a:solidFill>
          </a:defRPr>
        </a:defPPr>
      </a:lstStyle>
    </a:spDef>
    <a:txDef>
      <a:spPr>
        <a:noFill/>
      </a:spPr>
      <a:bodyPr wrap="square" lIns="118872" tIns="91440" rIns="118872" bIns="91440" rtlCol="0" anchor="ctr" anchorCtr="0">
        <a:spAutoFit/>
      </a:bodyPr>
      <a:lstStyle>
        <a:defPPr algn="l">
          <a:lnSpc>
            <a:spcPct val="90000"/>
          </a:lnSpc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CP_PowerPointTemplate-v1.0_20171106" id="{82BFD86B-8FF4-4B2C-AD68-5655622D7E2C}" vid="{C92328A0-5FA1-40E2-AE72-E588ED49AD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5464437F680748A68B85EB6594EA7D" ma:contentTypeVersion="0" ma:contentTypeDescription="Create a new document." ma:contentTypeScope="" ma:versionID="fe3f4dd58d5914c51cfc6deaa8ad845c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A50EC660-24D0-43A0-AE5E-E274115E726B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9E20559-B232-4371-8690-E3D8007EDB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8DB7DEB-074E-4EE8-9B6E-FD27732310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ECP_PowerPoint_Template-v1.0_20171106</Template>
  <TotalTime>5770</TotalTime>
  <Words>4640</Words>
  <Application>Microsoft Macintosh PowerPoint</Application>
  <PresentationFormat>Custom</PresentationFormat>
  <Paragraphs>711</Paragraphs>
  <Slides>47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62" baseType="lpstr">
      <vt:lpstr>Noto Sans Symbols</vt:lpstr>
      <vt:lpstr>Arial</vt:lpstr>
      <vt:lpstr>Arial Black</vt:lpstr>
      <vt:lpstr>Calibri</vt:lpstr>
      <vt:lpstr>Century Gothic</vt:lpstr>
      <vt:lpstr>Consolas</vt:lpstr>
      <vt:lpstr>Menlo Bold</vt:lpstr>
      <vt:lpstr>Menlo Regular</vt:lpstr>
      <vt:lpstr>Menlo-Bold</vt:lpstr>
      <vt:lpstr>Menlo-Italic</vt:lpstr>
      <vt:lpstr>Menlo-Regular</vt:lpstr>
      <vt:lpstr>Monaco</vt:lpstr>
      <vt:lpstr>Times New Roman</vt:lpstr>
      <vt:lpstr>Wingdings</vt:lpstr>
      <vt:lpstr>Presentations (Wide Screen)</vt:lpstr>
      <vt:lpstr>Spack: Package Management for HPC</vt:lpstr>
      <vt:lpstr>PowerPoint Presentation</vt:lpstr>
      <vt:lpstr>ECP’s E4S stack is even larger than these codes</vt:lpstr>
      <vt:lpstr>Some fairly common (but questionable) assumptions made by package managers (conda, pip, apt, etc.)</vt:lpstr>
      <vt:lpstr>High Performance Computing (HPC)  violates many of these assumptions</vt:lpstr>
      <vt:lpstr>What about containers?</vt:lpstr>
      <vt:lpstr>Spack enables Software distribution for HPC</vt:lpstr>
      <vt:lpstr>Spack sustains the HPC software ecosystem with the help of its many contributors</vt:lpstr>
      <vt:lpstr>Spack provides a spec syntax to describe customized installations</vt:lpstr>
      <vt:lpstr>Spack packages are templates They use a simple Python DSL to define how to build</vt:lpstr>
      <vt:lpstr>PowerPoint Presentation</vt:lpstr>
      <vt:lpstr>PowerPoint Presentation</vt:lpstr>
      <vt:lpstr>Spack environments enable users to build customized stacks from an abstract description</vt:lpstr>
      <vt:lpstr>Spack can generate multi-stage container build recipes</vt:lpstr>
      <vt:lpstr>Spack has GitLab CI integration to automate package build pipelines</vt:lpstr>
      <vt:lpstr>E4S is ECP’s curated, Spack-based software distribution</vt:lpstr>
      <vt:lpstr>spack test: write tests directly in Spack packages,  so that they can evolve with the software</vt:lpstr>
      <vt:lpstr>spack external find (new in v0.15, updated for 0.16)</vt:lpstr>
      <vt:lpstr>spack develop lets developers work on many packages at once</vt:lpstr>
      <vt:lpstr>Spack v0.18.0 was released at ISC in early June!</vt:lpstr>
      <vt:lpstr>Concretization is at the core of Spack!</vt:lpstr>
      <vt:lpstr>Crash course in ASP</vt:lpstr>
      <vt:lpstr>Crash course in ASP</vt:lpstr>
      <vt:lpstr>Crash course in ASP</vt:lpstr>
      <vt:lpstr>ASP searches for stable models of the input program</vt:lpstr>
      <vt:lpstr>Spack’s concretizer is now implemented in ASP</vt:lpstr>
      <vt:lpstr>Spack DSL allows declarative specification of complex constraints</vt:lpstr>
      <vt:lpstr>Many packaging systems reuse builds via metadata hashes</vt:lpstr>
      <vt:lpstr>We can be more aggressive about reusing packages.</vt:lpstr>
      <vt:lpstr>Telling the solver to minimize builds is surprisingly simple: it's just the impose half of a generalized condition.</vt:lpstr>
      <vt:lpstr>With and without reuse optimization</vt:lpstr>
      <vt:lpstr>So far, it looks like we can handle very large problem sizes with the reusing solver</vt:lpstr>
      <vt:lpstr>What does the Spack project look like?</vt:lpstr>
      <vt:lpstr>CI has made Spack builds much more reliable!</vt:lpstr>
      <vt:lpstr>With v0.18, Spack has a public binary cache</vt:lpstr>
      <vt:lpstr>We aim to lower the burden of maintaining a binary distribution and make it easy to mix source builds with binaries. </vt:lpstr>
      <vt:lpstr>Our infrastructure enables us to sustainably manage a binary distro</vt:lpstr>
      <vt:lpstr>Why should we care about this for our HPC codes?</vt:lpstr>
      <vt:lpstr>We will continue scaling this infrastructure out!</vt:lpstr>
      <vt:lpstr>A Notional Secure Pipeline</vt:lpstr>
      <vt:lpstr>Spack’s long-term strategy is based around broad adoption and collaboration</vt:lpstr>
      <vt:lpstr>PowerPoint Presentation</vt:lpstr>
      <vt:lpstr>What is software supply chain?</vt:lpstr>
      <vt:lpstr>Why do we care?</vt:lpstr>
      <vt:lpstr>We are working with code teams to develop standard workflows for layered build farms</vt:lpstr>
      <vt:lpstr>You can browse the cache at https://cache.spack.io </vt:lpstr>
      <vt:lpstr>Binary browser cross-references to our new package browsing UI!</vt:lpstr>
    </vt:vector>
  </TitlesOfParts>
  <Company>ORNL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Challenges of Exascale Computing</dc:title>
  <dc:creator>Bernholdt, David E.</dc:creator>
  <cp:lastModifiedBy>Gamblin, Todd</cp:lastModifiedBy>
  <cp:revision>432</cp:revision>
  <cp:lastPrinted>2017-11-02T18:35:01Z</cp:lastPrinted>
  <dcterms:created xsi:type="dcterms:W3CDTF">2018-11-06T17:28:56Z</dcterms:created>
  <dcterms:modified xsi:type="dcterms:W3CDTF">2022-08-02T09:50:54Z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0x010100565464437F680748A68B85EB6594EA7D</vt:lpwstr>
  </property>
</Properties>
</file>